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43000" y="685800"/>
            <a:ext cx="4572000" cy="3429000"/>
          </a:xfrm>
          <a:prstGeom prst="rect">
            <a:avLst/>
          </a:prstGeom>
        </p:spPr>
        <p:txBody>
          <a:bodyPr/>
          <a:lstStyle/>
          <a:p>
            <a:endParaRPr/>
          </a:p>
        </p:txBody>
      </p:sp>
      <p:sp>
        <p:nvSpPr>
          <p:cNvPr id="91" name="Shape 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685800" y="2130425"/>
            <a:ext cx="7772400" cy="1470025"/>
          </a:xfrm>
          <a:prstGeom prst="rect">
            <a:avLst/>
          </a:prstGeom>
        </p:spPr>
        <p:txBody>
          <a:bodyPr/>
          <a:lstStyle/>
          <a:p>
            <a:r>
              <a:t>Titeltext</a:t>
            </a:r>
          </a:p>
        </p:txBody>
      </p:sp>
      <p:sp>
        <p:nvSpPr>
          <p:cNvPr id="12" name="Textebene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755576" y="2492896"/>
            <a:ext cx="7772401" cy="1362076"/>
          </a:xfrm>
          <a:prstGeom prst="rect">
            <a:avLst/>
          </a:prstGeom>
        </p:spPr>
        <p:txBody>
          <a:bodyPr anchor="t"/>
          <a:lstStyle>
            <a:lvl1pPr>
              <a:defRPr b="1" cap="all"/>
            </a:lvl1pPr>
          </a:lstStyle>
          <a:p>
            <a:r>
              <a:t>Titeltext</a:t>
            </a:r>
          </a:p>
        </p:txBody>
      </p:sp>
      <p:sp>
        <p:nvSpPr>
          <p:cNvPr id="3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7" name="Titeltext"/>
          <p:cNvSpPr txBox="1">
            <a:spLocks noGrp="1"/>
          </p:cNvSpPr>
          <p:nvPr>
            <p:ph type="title"/>
          </p:nvPr>
        </p:nvSpPr>
        <p:spPr>
          <a:prstGeom prst="rect">
            <a:avLst/>
          </a:prstGeom>
        </p:spPr>
        <p:txBody>
          <a:bodyPr/>
          <a:lstStyle/>
          <a:p>
            <a:r>
              <a:t>Titeltext</a:t>
            </a:r>
          </a:p>
        </p:txBody>
      </p:sp>
      <p:sp>
        <p:nvSpPr>
          <p:cNvPr id="38" name="Textebene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Textebene 1</a:t>
            </a:r>
          </a:p>
          <a:p>
            <a:pPr lvl="1"/>
            <a:r>
              <a:t>Textebene 2</a:t>
            </a:r>
          </a:p>
          <a:p>
            <a:pPr lvl="2"/>
            <a:r>
              <a:t>Textebene 3</a:t>
            </a:r>
          </a:p>
          <a:p>
            <a:pPr lvl="3"/>
            <a:r>
              <a:t>Textebene 4</a:t>
            </a:r>
          </a:p>
          <a:p>
            <a:pPr lvl="4"/>
            <a:r>
              <a:t>Textebene 5</a:t>
            </a:r>
          </a:p>
        </p:txBody>
      </p:sp>
      <p:sp>
        <p:nvSpPr>
          <p:cNvPr id="3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6" name="Titeltext"/>
          <p:cNvSpPr txBox="1">
            <a:spLocks noGrp="1"/>
          </p:cNvSpPr>
          <p:nvPr>
            <p:ph type="title"/>
          </p:nvPr>
        </p:nvSpPr>
        <p:spPr>
          <a:prstGeom prst="rect">
            <a:avLst/>
          </a:prstGeom>
        </p:spPr>
        <p:txBody>
          <a:bodyPr/>
          <a:lstStyle/>
          <a:p>
            <a:r>
              <a:t>Titeltext</a:t>
            </a:r>
          </a:p>
        </p:txBody>
      </p:sp>
      <p:sp>
        <p:nvSpPr>
          <p:cNvPr id="47" name="Textebene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Textebene 1</a:t>
            </a:r>
          </a:p>
          <a:p>
            <a:pPr lvl="1"/>
            <a:r>
              <a:t>Textebene 2</a:t>
            </a:r>
          </a:p>
          <a:p>
            <a:pPr lvl="2"/>
            <a:r>
              <a:t>Textebene 3</a:t>
            </a:r>
          </a:p>
          <a:p>
            <a:pPr lvl="3"/>
            <a:r>
              <a:t>Textebene 4</a:t>
            </a:r>
          </a:p>
          <a:p>
            <a:pPr lvl="4"/>
            <a:r>
              <a:t>Textebene 5</a:t>
            </a:r>
          </a:p>
        </p:txBody>
      </p:sp>
      <p:sp>
        <p:nvSpPr>
          <p:cNvPr id="48" name="Textplatzhalt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1" name="Titel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Titeltext</a:t>
            </a:r>
          </a:p>
        </p:txBody>
      </p:sp>
      <p:sp>
        <p:nvSpPr>
          <p:cNvPr id="72" name="Textebene 1…"/>
          <p:cNvSpPr txBox="1">
            <a:spLocks noGrp="1"/>
          </p:cNvSpPr>
          <p:nvPr>
            <p:ph type="body" idx="1"/>
          </p:nvPr>
        </p:nvSpPr>
        <p:spPr>
          <a:xfrm>
            <a:off x="3575050" y="273050"/>
            <a:ext cx="5111750" cy="585311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3" name="Textplatzhalt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1" name="Titel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Titeltext</a:t>
            </a:r>
          </a:p>
        </p:txBody>
      </p:sp>
      <p:sp>
        <p:nvSpPr>
          <p:cNvPr id="82" name="Bildplatzhalt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3" name="Textebene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Textebene 1</a:t>
            </a:r>
          </a:p>
          <a:p>
            <a:pPr lvl="1"/>
            <a:r>
              <a:t>Textebene 2</a:t>
            </a:r>
          </a:p>
          <a:p>
            <a:pPr lvl="2"/>
            <a:r>
              <a:t>Textebene 3</a:t>
            </a:r>
          </a:p>
          <a:p>
            <a:pPr lvl="3"/>
            <a:r>
              <a:t>Textebene 4</a:t>
            </a:r>
          </a:p>
          <a:p>
            <a:pPr lvl="4"/>
            <a:r>
              <a:t>Textebene 5</a:t>
            </a:r>
          </a:p>
        </p:txBody>
      </p:sp>
      <p:sp>
        <p:nvSpPr>
          <p:cNvPr id="8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457200" y="274638"/>
            <a:ext cx="8229600" cy="994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457200" y="1412775"/>
            <a:ext cx="8229600" cy="4713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000" b="0" i="0" u="none" strike="noStrike" cap="none" spc="0" baseline="0">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andardsicherung.schulministerium.nrw.de/cms/zentrale-pruefungen-10/uebersich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www.standardsicherung.schulministerium.nrw.de/cms/zentrale-pruefungen-10/pruefungsaufgabe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3" name="Titel 1"/>
          <p:cNvSpPr txBox="1">
            <a:spLocks noGrp="1"/>
          </p:cNvSpPr>
          <p:nvPr>
            <p:ph type="ctrTitle"/>
          </p:nvPr>
        </p:nvSpPr>
        <p:spPr>
          <a:xfrm>
            <a:off x="685800" y="735831"/>
            <a:ext cx="7772400" cy="3670843"/>
          </a:xfrm>
          <a:prstGeom prst="rect">
            <a:avLst/>
          </a:prstGeom>
        </p:spPr>
        <p:txBody>
          <a:bodyPr/>
          <a:lstStyle/>
          <a:p>
            <a:pPr>
              <a:defRPr sz="3600" b="1"/>
            </a:pPr>
            <a:br/>
            <a:r>
              <a:rPr sz="4800">
                <a:solidFill>
                  <a:srgbClr val="0000BB"/>
                </a:solidFill>
              </a:rPr>
              <a:t>ZENTRALE PRÜFUNGEN 10</a:t>
            </a:r>
          </a:p>
          <a:p>
            <a:pPr>
              <a:defRPr sz="3600" b="1"/>
            </a:pPr>
            <a:br>
              <a:rPr sz="4800"/>
            </a:br>
            <a:r>
              <a:rPr sz="4800">
                <a:solidFill>
                  <a:srgbClr val="3834CA"/>
                </a:solidFill>
              </a:rPr>
              <a:t>2024 /2025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itel 1"/>
          <p:cNvSpPr txBox="1">
            <a:spLocks noGrp="1"/>
          </p:cNvSpPr>
          <p:nvPr>
            <p:ph type="title"/>
          </p:nvPr>
        </p:nvSpPr>
        <p:spPr>
          <a:xfrm>
            <a:off x="457200" y="274638"/>
            <a:ext cx="8229600" cy="994123"/>
          </a:xfrm>
          <a:prstGeom prst="rect">
            <a:avLst/>
          </a:prstGeom>
        </p:spPr>
        <p:txBody>
          <a:bodyPr/>
          <a:lstStyle>
            <a:lvl1pPr>
              <a:defRPr b="1"/>
            </a:lvl1pPr>
          </a:lstStyle>
          <a:p>
            <a:r>
              <a:t>Vornote</a:t>
            </a:r>
          </a:p>
        </p:txBody>
      </p:sp>
      <p:sp>
        <p:nvSpPr>
          <p:cNvPr id="129" name="Inhaltsplatzhalter 2"/>
          <p:cNvSpPr txBox="1">
            <a:spLocks noGrp="1"/>
          </p:cNvSpPr>
          <p:nvPr>
            <p:ph type="body" idx="1"/>
          </p:nvPr>
        </p:nvSpPr>
        <p:spPr>
          <a:xfrm>
            <a:off x="457200" y="1412775"/>
            <a:ext cx="8229600" cy="4713388"/>
          </a:xfrm>
          <a:prstGeom prst="rect">
            <a:avLst/>
          </a:prstGeom>
        </p:spPr>
        <p:txBody>
          <a:bodyPr/>
          <a:lstStyle/>
          <a:p>
            <a:pPr>
              <a:spcBef>
                <a:spcPts val="400"/>
              </a:spcBef>
              <a:defRPr sz="1800"/>
            </a:pPr>
            <a:r>
              <a:t>In den Fächern Deutsch, Mathematik und Englisch werden die Abschlussnoten je zur Hälfte aus der Vornote und der Note der schriftlichen Prüfung, ggf. auch aus einer mündlichen Prüfung gebildet. </a:t>
            </a:r>
          </a:p>
          <a:p>
            <a:pPr>
              <a:spcBef>
                <a:spcPts val="400"/>
              </a:spcBef>
              <a:defRPr sz="1800"/>
            </a:pPr>
            <a:endParaRPr/>
          </a:p>
          <a:p>
            <a:pPr>
              <a:spcBef>
                <a:spcPts val="400"/>
              </a:spcBef>
              <a:defRPr sz="1800"/>
            </a:pPr>
            <a:r>
              <a:t>Die </a:t>
            </a:r>
            <a:r>
              <a:rPr b="1"/>
              <a:t>Vornote</a:t>
            </a:r>
            <a:r>
              <a:t> erfasst die in der Klasse 10 erbrachten Leistungen. Sie wird nicht arithmetisch ermittelt. Vielmehr berücksichtigt sie die Leistungsentwicklung der Schülerin oder des Schülers im Verlauf der gesamten Klasse 10 bis zum Zeitpunkt der Festlegung. Dieser Zeitpunkt liegt vor dem Termin für die mündliche Prüfung (§ 32 APO-S I).</a:t>
            </a:r>
          </a:p>
        </p:txBody>
      </p:sp>
      <p:sp>
        <p:nvSpPr>
          <p:cNvPr id="130"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Titel 1"/>
          <p:cNvSpPr txBox="1">
            <a:spLocks noGrp="1"/>
          </p:cNvSpPr>
          <p:nvPr>
            <p:ph type="title"/>
          </p:nvPr>
        </p:nvSpPr>
        <p:spPr>
          <a:xfrm>
            <a:off x="457200" y="274638"/>
            <a:ext cx="8229600" cy="994123"/>
          </a:xfrm>
          <a:prstGeom prst="rect">
            <a:avLst/>
          </a:prstGeom>
        </p:spPr>
        <p:txBody>
          <a:bodyPr/>
          <a:lstStyle>
            <a:lvl1pPr>
              <a:defRPr b="1"/>
            </a:lvl1pPr>
          </a:lstStyle>
          <a:p>
            <a:r>
              <a:t>Prüfungsnote</a:t>
            </a:r>
          </a:p>
        </p:txBody>
      </p:sp>
      <p:sp>
        <p:nvSpPr>
          <p:cNvPr id="133" name="Inhaltsplatzhalter 2"/>
          <p:cNvSpPr txBox="1">
            <a:spLocks noGrp="1"/>
          </p:cNvSpPr>
          <p:nvPr>
            <p:ph type="body" idx="1"/>
          </p:nvPr>
        </p:nvSpPr>
        <p:spPr>
          <a:xfrm>
            <a:off x="457200" y="1412775"/>
            <a:ext cx="8229600" cy="4713388"/>
          </a:xfrm>
          <a:prstGeom prst="rect">
            <a:avLst/>
          </a:prstGeom>
        </p:spPr>
        <p:txBody>
          <a:bodyPr/>
          <a:lstStyle/>
          <a:p>
            <a:pPr>
              <a:spcBef>
                <a:spcPts val="400"/>
              </a:spcBef>
              <a:defRPr sz="1800"/>
            </a:pPr>
            <a:r>
              <a:t>Die Prüfungsarbeit wird von der Fachlehrkraft bewertet.</a:t>
            </a:r>
          </a:p>
          <a:p>
            <a:pPr>
              <a:spcBef>
                <a:spcPts val="400"/>
              </a:spcBef>
              <a:defRPr sz="1800"/>
            </a:pPr>
            <a:endParaRPr/>
          </a:p>
          <a:p>
            <a:pPr>
              <a:spcBef>
                <a:spcPts val="400"/>
              </a:spcBef>
              <a:defRPr sz="1800"/>
            </a:pPr>
            <a:r>
              <a:t>Die Zweitkorrektur erfolgt durch eine weitere Fachlehrkraft.</a:t>
            </a:r>
          </a:p>
          <a:p>
            <a:pPr>
              <a:spcBef>
                <a:spcPts val="400"/>
              </a:spcBef>
              <a:defRPr sz="1800"/>
            </a:pPr>
            <a:endParaRPr/>
          </a:p>
          <a:p>
            <a:pPr>
              <a:spcBef>
                <a:spcPts val="400"/>
              </a:spcBef>
              <a:defRPr sz="1800"/>
            </a:pPr>
            <a:r>
              <a:t>Bei Abweichungen der Notenvorschläge sollen sich beide Lehrkräfte einigen.</a:t>
            </a:r>
          </a:p>
          <a:p>
            <a:pPr>
              <a:spcBef>
                <a:spcPts val="400"/>
              </a:spcBef>
              <a:defRPr sz="1800"/>
            </a:pPr>
            <a:endParaRPr/>
          </a:p>
          <a:p>
            <a:pPr>
              <a:spcBef>
                <a:spcPts val="400"/>
              </a:spcBef>
              <a:defRPr sz="1800"/>
            </a:pPr>
            <a:r>
              <a:t>Ist keine Einigung möglich, bestimmt die Schulleitung eine dritte Lehrkraft:  Die Note wird jetzt im Rahmen der vorgeschlagenen Noten durch Mehrheitsbeschluss festgesetzt.</a:t>
            </a:r>
          </a:p>
          <a:p>
            <a:pPr>
              <a:spcBef>
                <a:spcPts val="400"/>
              </a:spcBef>
              <a:defRPr sz="1800"/>
            </a:pPr>
            <a:r>
              <a:t>Die </a:t>
            </a:r>
            <a:r>
              <a:rPr b="1"/>
              <a:t>Bekanntgabe der Vornote </a:t>
            </a:r>
            <a:r>
              <a:t>(Jahresnote) und der </a:t>
            </a:r>
            <a:r>
              <a:rPr b="1"/>
              <a:t>Prüfungsnote</a:t>
            </a:r>
            <a:r>
              <a:t> erfolgt am</a:t>
            </a:r>
          </a:p>
          <a:p>
            <a:pPr marL="0" indent="0" algn="ctr">
              <a:spcBef>
                <a:spcPts val="400"/>
              </a:spcBef>
              <a:buSzTx/>
              <a:buNone/>
              <a:defRPr sz="1800" b="1">
                <a:solidFill>
                  <a:srgbClr val="C00000"/>
                </a:solidFill>
              </a:defRPr>
            </a:pPr>
            <a:r>
              <a:t>Montag, 23. Juni 2025</a:t>
            </a:r>
            <a:r>
              <a:rPr b="0">
                <a:solidFill>
                  <a:srgbClr val="000000"/>
                </a:solidFill>
              </a:rPr>
              <a:t>.</a:t>
            </a:r>
          </a:p>
          <a:p>
            <a:pPr>
              <a:spcBef>
                <a:spcPts val="400"/>
              </a:spcBef>
              <a:defRPr sz="1800"/>
            </a:pPr>
            <a:r>
              <a:t>Je nach Notenbild müssen die Prüflinge auf die Möglichkeit oder Verpflichtung zur Teilnahme an einer mündlichen Prüfung hingewiesen werden.</a:t>
            </a:r>
          </a:p>
        </p:txBody>
      </p:sp>
      <p:sp>
        <p:nvSpPr>
          <p:cNvPr id="134" name="Foliennummernplatzhalter 5"/>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pic>
        <p:nvPicPr>
          <p:cNvPr id="137" name="Bild" descr="Bild"/>
          <p:cNvPicPr>
            <a:picLocks noChangeAspect="1"/>
          </p:cNvPicPr>
          <p:nvPr/>
        </p:nvPicPr>
        <p:blipFill>
          <a:blip r:embed="rId2"/>
          <a:stretch>
            <a:fillRect/>
          </a:stretch>
        </p:blipFill>
        <p:spPr>
          <a:xfrm>
            <a:off x="0" y="494477"/>
            <a:ext cx="9144000" cy="594524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9" name="Titel 5"/>
          <p:cNvSpPr txBox="1">
            <a:spLocks noGrp="1"/>
          </p:cNvSpPr>
          <p:nvPr>
            <p:ph type="title"/>
          </p:nvPr>
        </p:nvSpPr>
        <p:spPr>
          <a:prstGeom prst="rect">
            <a:avLst/>
          </a:prstGeom>
        </p:spPr>
        <p:txBody>
          <a:bodyPr/>
          <a:lstStyle>
            <a:lvl1pPr>
              <a:defRPr sz="3200"/>
            </a:lvl1pPr>
          </a:lstStyle>
          <a:p>
            <a:r>
              <a:t>Mündliche Abweichungsprüfungen</a:t>
            </a:r>
          </a:p>
        </p:txBody>
      </p:sp>
      <p:sp>
        <p:nvSpPr>
          <p:cNvPr id="140" name="Foliennummernplatzhalter 2"/>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Titel 1"/>
          <p:cNvSpPr txBox="1">
            <a:spLocks noGrp="1"/>
          </p:cNvSpPr>
          <p:nvPr>
            <p:ph type="title"/>
          </p:nvPr>
        </p:nvSpPr>
        <p:spPr>
          <a:xfrm>
            <a:off x="457200" y="274638"/>
            <a:ext cx="8229600" cy="994123"/>
          </a:xfrm>
          <a:prstGeom prst="rect">
            <a:avLst/>
          </a:prstGeom>
        </p:spPr>
        <p:txBody>
          <a:bodyPr/>
          <a:lstStyle/>
          <a:p>
            <a:pPr defTabSz="896111">
              <a:defRPr sz="3822" b="1"/>
            </a:pPr>
            <a:r>
              <a:t>Mündliche</a:t>
            </a:r>
            <a:r>
              <a:rPr sz="3528"/>
              <a:t> Abweichungsprüfungen</a:t>
            </a:r>
            <a:br>
              <a:rPr sz="3528"/>
            </a:br>
            <a:r>
              <a:rPr sz="2352"/>
              <a:t>Freiwillige</a:t>
            </a:r>
            <a:r>
              <a:rPr sz="2058"/>
              <a:t> und verpflichtende Teilnahme</a:t>
            </a:r>
          </a:p>
        </p:txBody>
      </p:sp>
      <p:sp>
        <p:nvSpPr>
          <p:cNvPr id="143" name="Inhaltsplatzhalter 2"/>
          <p:cNvSpPr txBox="1">
            <a:spLocks noGrp="1"/>
          </p:cNvSpPr>
          <p:nvPr>
            <p:ph type="body" idx="1"/>
          </p:nvPr>
        </p:nvSpPr>
        <p:spPr>
          <a:xfrm>
            <a:off x="457200" y="1412775"/>
            <a:ext cx="8229600" cy="4713388"/>
          </a:xfrm>
          <a:prstGeom prst="rect">
            <a:avLst/>
          </a:prstGeom>
        </p:spPr>
        <p:txBody>
          <a:bodyPr/>
          <a:lstStyle/>
          <a:p>
            <a:pPr>
              <a:spcBef>
                <a:spcPts val="600"/>
              </a:spcBef>
              <a:defRPr sz="1800"/>
            </a:pPr>
            <a:endParaRPr/>
          </a:p>
          <a:p>
            <a:pPr>
              <a:spcBef>
                <a:spcPts val="600"/>
              </a:spcBef>
              <a:defRPr sz="1800"/>
            </a:pPr>
            <a:r>
              <a:t>Die Prüflinge sind über die Chancen und Risiken der freiwilligen Prüfung zu beraten. </a:t>
            </a:r>
          </a:p>
          <a:p>
            <a:pPr>
              <a:spcBef>
                <a:spcPts val="600"/>
              </a:spcBef>
              <a:defRPr sz="1800"/>
            </a:pPr>
            <a:r>
              <a:t>Die Tabellen zur Ermittlung der Abschlussnote können dazu hilfreich sein. In den Tabellen ist jeweils die Abschlussnote für alle möglichen Varianten von Vornote, Prüfungsnote und Note der mündlichen Prüfung aufgelistet. </a:t>
            </a:r>
          </a:p>
          <a:p>
            <a:pPr>
              <a:spcBef>
                <a:spcPts val="600"/>
              </a:spcBef>
              <a:defRPr sz="1800"/>
            </a:pPr>
            <a:r>
              <a:t>Das </a:t>
            </a:r>
            <a:r>
              <a:rPr i="1"/>
              <a:t>Formblatt</a:t>
            </a:r>
            <a:r>
              <a:t> muss von den Eltern unterschrieben spätestens bis zum von der Schule genannten Termin an die Schule zurückgegeben werden.</a:t>
            </a:r>
          </a:p>
          <a:p>
            <a:pPr>
              <a:spcBef>
                <a:spcPts val="600"/>
              </a:spcBef>
              <a:defRPr sz="1800"/>
            </a:pPr>
            <a:r>
              <a:t>Als eine Entscheidungsgrundlage für die Meldung zu einer freiwilligen Prüfung bzw. zur frühzeitigen Vorbereitung auf eine obligatorische Prüfung teilt die Fachlehrkraft am </a:t>
            </a:r>
            <a:r>
              <a:rPr>
                <a:solidFill>
                  <a:srgbClr val="C00000"/>
                </a:solidFill>
              </a:rPr>
              <a:t>Montag, 23. Juni 2025 </a:t>
            </a:r>
            <a:r>
              <a:t>(Tag der Notenbekanntgabe) dem Prüfling </a:t>
            </a:r>
            <a:r>
              <a:rPr b="1"/>
              <a:t>drei Unterrichtsvorhaben </a:t>
            </a:r>
            <a:r>
              <a:t>aus Klasse 10 als mögliche Prüfungsgrundlage mit.</a:t>
            </a:r>
          </a:p>
        </p:txBody>
      </p:sp>
      <p:sp>
        <p:nvSpPr>
          <p:cNvPr id="144"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Titel 1"/>
          <p:cNvSpPr txBox="1">
            <a:spLocks noGrp="1"/>
          </p:cNvSpPr>
          <p:nvPr>
            <p:ph type="title"/>
          </p:nvPr>
        </p:nvSpPr>
        <p:spPr>
          <a:xfrm>
            <a:off x="457200" y="274638"/>
            <a:ext cx="8229600" cy="994123"/>
          </a:xfrm>
          <a:prstGeom prst="rect">
            <a:avLst/>
          </a:prstGeom>
        </p:spPr>
        <p:txBody>
          <a:bodyPr/>
          <a:lstStyle/>
          <a:p>
            <a:pPr defTabSz="896111">
              <a:defRPr sz="3822" b="1"/>
            </a:pPr>
            <a:r>
              <a:t>Mündliche</a:t>
            </a:r>
            <a:r>
              <a:rPr sz="3528"/>
              <a:t> Abweichungsprüfungen</a:t>
            </a:r>
            <a:br>
              <a:rPr sz="3528"/>
            </a:br>
            <a:r>
              <a:rPr sz="2352"/>
              <a:t>Termine</a:t>
            </a:r>
          </a:p>
        </p:txBody>
      </p:sp>
      <p:sp>
        <p:nvSpPr>
          <p:cNvPr id="147" name="Inhaltsplatzhalter 2"/>
          <p:cNvSpPr txBox="1">
            <a:spLocks noGrp="1"/>
          </p:cNvSpPr>
          <p:nvPr>
            <p:ph type="body" idx="1"/>
          </p:nvPr>
        </p:nvSpPr>
        <p:spPr>
          <a:xfrm>
            <a:off x="457200" y="1412775"/>
            <a:ext cx="8229600" cy="4713388"/>
          </a:xfrm>
          <a:prstGeom prst="rect">
            <a:avLst/>
          </a:prstGeom>
        </p:spPr>
        <p:txBody>
          <a:bodyPr/>
          <a:lstStyle/>
          <a:p>
            <a:pPr>
              <a:spcBef>
                <a:spcPts val="400"/>
              </a:spcBef>
              <a:defRPr sz="1800"/>
            </a:pPr>
            <a:endParaRPr/>
          </a:p>
          <a:p>
            <a:pPr>
              <a:spcBef>
                <a:spcPts val="400"/>
              </a:spcBef>
              <a:defRPr sz="1800"/>
            </a:pPr>
            <a:r>
              <a:t>Die mündlichen Prüfungen werden von der Schule terminiert</a:t>
            </a:r>
            <a:br/>
            <a:r>
              <a:rPr>
                <a:solidFill>
                  <a:srgbClr val="C00000"/>
                </a:solidFill>
              </a:rPr>
              <a:t>Zeitraum: Dienstag, 01. Juli bis Dienstag, 08. Juli 2025</a:t>
            </a:r>
            <a:br>
              <a:rPr>
                <a:solidFill>
                  <a:srgbClr val="C00000"/>
                </a:solidFill>
              </a:rPr>
            </a:br>
            <a:endParaRPr>
              <a:solidFill>
                <a:srgbClr val="C00000"/>
              </a:solidFill>
            </a:endParaRPr>
          </a:p>
          <a:p>
            <a:pPr>
              <a:spcBef>
                <a:spcPts val="1200"/>
              </a:spcBef>
              <a:defRPr sz="1800"/>
            </a:pPr>
            <a:r>
              <a:t>Die Prüfungen können vormittags oder nachmittags stattfinden; sie dürfen i. d. R. zu keinem Unterrichtsausfall führen.</a:t>
            </a:r>
          </a:p>
          <a:p>
            <a:pPr>
              <a:spcBef>
                <a:spcPts val="400"/>
              </a:spcBef>
              <a:defRPr sz="1800"/>
            </a:pPr>
            <a:endParaRPr/>
          </a:p>
          <a:p>
            <a:pPr>
              <a:spcBef>
                <a:spcPts val="400"/>
              </a:spcBef>
              <a:defRPr sz="1800"/>
            </a:pPr>
            <a:r>
              <a:t>Der Termin wird dem Prüfling spätestens am Unterrichtstag vor dem Prüfungstermin bekannt gegeben. </a:t>
            </a:r>
          </a:p>
          <a:p>
            <a:pPr>
              <a:spcBef>
                <a:spcPts val="400"/>
              </a:spcBef>
              <a:defRPr sz="1800"/>
            </a:pPr>
            <a:endParaRPr/>
          </a:p>
          <a:p>
            <a:pPr>
              <a:spcBef>
                <a:spcPts val="400"/>
              </a:spcBef>
              <a:defRPr sz="1800"/>
            </a:pPr>
            <a:r>
              <a:t>Der Prüfling hat am Prüfungstag unterrichtsfrei.</a:t>
            </a:r>
          </a:p>
        </p:txBody>
      </p:sp>
      <p:sp>
        <p:nvSpPr>
          <p:cNvPr id="148"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0" name="Titel 1"/>
          <p:cNvSpPr txBox="1">
            <a:spLocks noGrp="1"/>
          </p:cNvSpPr>
          <p:nvPr>
            <p:ph type="title"/>
          </p:nvPr>
        </p:nvSpPr>
        <p:spPr>
          <a:xfrm>
            <a:off x="457200" y="274638"/>
            <a:ext cx="8229600" cy="994123"/>
          </a:xfrm>
          <a:prstGeom prst="rect">
            <a:avLst/>
          </a:prstGeom>
        </p:spPr>
        <p:txBody>
          <a:bodyPr/>
          <a:lstStyle/>
          <a:p>
            <a:pPr defTabSz="896111">
              <a:defRPr sz="3822" b="1"/>
            </a:pPr>
            <a:r>
              <a:t>Mündliche Abweichungsprüfungen</a:t>
            </a:r>
            <a:br/>
            <a:r>
              <a:rPr sz="2352"/>
              <a:t>Prüfungsaufgaben und Vorbereitungszeit</a:t>
            </a:r>
          </a:p>
        </p:txBody>
      </p:sp>
      <p:sp>
        <p:nvSpPr>
          <p:cNvPr id="151" name="Inhaltsplatzhalter 2"/>
          <p:cNvSpPr txBox="1">
            <a:spLocks noGrp="1"/>
          </p:cNvSpPr>
          <p:nvPr>
            <p:ph type="body" idx="1"/>
          </p:nvPr>
        </p:nvSpPr>
        <p:spPr>
          <a:xfrm>
            <a:off x="457200" y="1812659"/>
            <a:ext cx="8229600" cy="4713388"/>
          </a:xfrm>
          <a:prstGeom prst="rect">
            <a:avLst/>
          </a:prstGeom>
        </p:spPr>
        <p:txBody>
          <a:bodyPr/>
          <a:lstStyle/>
          <a:p>
            <a:pPr>
              <a:spcBef>
                <a:spcPts val="400"/>
              </a:spcBef>
              <a:defRPr sz="1800"/>
            </a:pPr>
            <a:r>
              <a:t>Der Prüfling erhält zur Vorbereitung auf die mündliche Prüfung die Aufgabenstellung in schriftlicher Form. </a:t>
            </a:r>
          </a:p>
          <a:p>
            <a:pPr>
              <a:spcBef>
                <a:spcPts val="400"/>
              </a:spcBef>
              <a:defRPr sz="1800"/>
            </a:pPr>
            <a:endParaRPr/>
          </a:p>
          <a:p>
            <a:pPr>
              <a:spcBef>
                <a:spcPts val="400"/>
              </a:spcBef>
              <a:defRPr sz="1800"/>
            </a:pPr>
            <a:r>
              <a:t>Die Vorbereitungszeit beträgt 10 Minuten.</a:t>
            </a:r>
          </a:p>
          <a:p>
            <a:pPr>
              <a:spcBef>
                <a:spcPts val="400"/>
              </a:spcBef>
              <a:defRPr sz="1800"/>
            </a:pPr>
            <a:endParaRPr/>
          </a:p>
          <a:p>
            <a:pPr>
              <a:spcBef>
                <a:spcPts val="400"/>
              </a:spcBef>
              <a:defRPr sz="1800"/>
            </a:pPr>
            <a:r>
              <a:t>Eine Wahl unter mehreren Aufgaben ist nicht zulässig. </a:t>
            </a:r>
          </a:p>
        </p:txBody>
      </p:sp>
      <p:sp>
        <p:nvSpPr>
          <p:cNvPr id="152"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4" name="Titel 1"/>
          <p:cNvSpPr txBox="1">
            <a:spLocks noGrp="1"/>
          </p:cNvSpPr>
          <p:nvPr>
            <p:ph type="title"/>
          </p:nvPr>
        </p:nvSpPr>
        <p:spPr>
          <a:xfrm>
            <a:off x="457200" y="274638"/>
            <a:ext cx="8229600" cy="994123"/>
          </a:xfrm>
          <a:prstGeom prst="rect">
            <a:avLst/>
          </a:prstGeom>
        </p:spPr>
        <p:txBody>
          <a:bodyPr/>
          <a:lstStyle/>
          <a:p>
            <a:pPr defTabSz="896111">
              <a:defRPr sz="3822" b="1"/>
            </a:pPr>
            <a:r>
              <a:t>Festlegung der Abschlussnote</a:t>
            </a:r>
            <a:br/>
            <a:r>
              <a:rPr sz="2352"/>
              <a:t>nach einer mündlichen Abweichungsprüfung</a:t>
            </a:r>
          </a:p>
        </p:txBody>
      </p:sp>
      <p:sp>
        <p:nvSpPr>
          <p:cNvPr id="155" name="Inhaltsplatzhalter 2"/>
          <p:cNvSpPr txBox="1">
            <a:spLocks noGrp="1"/>
          </p:cNvSpPr>
          <p:nvPr>
            <p:ph type="body" idx="1"/>
          </p:nvPr>
        </p:nvSpPr>
        <p:spPr>
          <a:xfrm>
            <a:off x="457200" y="1412775"/>
            <a:ext cx="8229600" cy="4713388"/>
          </a:xfrm>
          <a:prstGeom prst="rect">
            <a:avLst/>
          </a:prstGeom>
        </p:spPr>
        <p:txBody>
          <a:bodyPr/>
          <a:lstStyle/>
          <a:p>
            <a:pPr>
              <a:lnSpc>
                <a:spcPct val="120000"/>
              </a:lnSpc>
              <a:spcBef>
                <a:spcPts val="600"/>
              </a:spcBef>
              <a:defRPr sz="1600"/>
            </a:pPr>
            <a:endParaRPr/>
          </a:p>
          <a:p>
            <a:pPr>
              <a:lnSpc>
                <a:spcPct val="120000"/>
              </a:lnSpc>
              <a:spcBef>
                <a:spcPts val="600"/>
              </a:spcBef>
              <a:defRPr sz="1600"/>
            </a:pPr>
            <a:r>
              <a:t>Nach jeder Prüfung oder jedem Block inhaltsgleicher Prüfungen berät der Fachprüfungsausschuss über die Prüfungsleistung. </a:t>
            </a:r>
          </a:p>
          <a:p>
            <a:pPr>
              <a:lnSpc>
                <a:spcPct val="120000"/>
              </a:lnSpc>
              <a:spcBef>
                <a:spcPts val="600"/>
              </a:spcBef>
              <a:defRPr sz="1600"/>
            </a:pPr>
            <a:r>
              <a:t>Die Fachlehrkraft beurteilt die Prüfungsleistung und macht einen Bewertungsvorschlag. </a:t>
            </a:r>
          </a:p>
          <a:p>
            <a:pPr>
              <a:lnSpc>
                <a:spcPct val="120000"/>
              </a:lnSpc>
              <a:spcBef>
                <a:spcPts val="600"/>
              </a:spcBef>
              <a:defRPr sz="1600"/>
            </a:pPr>
            <a:r>
              <a:t>Der Fachprüfungsausschuss berät und beschließt die Bewertung. </a:t>
            </a:r>
          </a:p>
          <a:p>
            <a:pPr>
              <a:lnSpc>
                <a:spcPct val="120000"/>
              </a:lnSpc>
              <a:spcBef>
                <a:spcPts val="600"/>
              </a:spcBef>
              <a:defRPr sz="1600"/>
            </a:pPr>
            <a:r>
              <a:t>Das Ergebnis der mündlichen Prüfung wird in einer </a:t>
            </a:r>
            <a:r>
              <a:rPr i="1"/>
              <a:t>ganzen</a:t>
            </a:r>
            <a:r>
              <a:t> Note ausgedrückt und im Protokoll begründet.</a:t>
            </a:r>
          </a:p>
          <a:p>
            <a:pPr>
              <a:lnSpc>
                <a:spcPct val="120000"/>
              </a:lnSpc>
              <a:spcBef>
                <a:spcPts val="600"/>
              </a:spcBef>
              <a:defRPr sz="1600"/>
            </a:pPr>
            <a:r>
              <a:t>Im Anschluss setzt der Prüfungsausschuss die Abschlussnote für das Fach fest. Gewichtung:   </a:t>
            </a:r>
          </a:p>
          <a:p>
            <a:pPr>
              <a:lnSpc>
                <a:spcPct val="120000"/>
              </a:lnSpc>
              <a:spcBef>
                <a:spcPts val="600"/>
              </a:spcBef>
              <a:defRPr sz="1600"/>
            </a:pPr>
            <a:r>
              <a:t>5 (Vornote) : 3 (Note der schriftlichen Prüfung) : 2 (Note der mündlichen Prüfung) </a:t>
            </a:r>
          </a:p>
          <a:p>
            <a:pPr>
              <a:lnSpc>
                <a:spcPct val="120000"/>
              </a:lnSpc>
              <a:spcBef>
                <a:spcPts val="600"/>
              </a:spcBef>
              <a:defRPr sz="1600"/>
            </a:pPr>
            <a:r>
              <a:t>Ergeben sich bei der Berechnung der Abschlussnote Dezimalstellen, so ist nur in diesem Fall bis einschließlich Dezimalstelle 5 die bessere Note, in den anderen Fällen die schlechtere Note festzusetzen. </a:t>
            </a:r>
          </a:p>
          <a:p>
            <a:pPr>
              <a:lnSpc>
                <a:spcPct val="120000"/>
              </a:lnSpc>
              <a:spcBef>
                <a:spcPts val="600"/>
              </a:spcBef>
              <a:defRPr sz="1600" b="1"/>
            </a:pPr>
            <a:r>
              <a:t>Die Abschlussnote wird in das Zeugnis übernommen</a:t>
            </a:r>
          </a:p>
        </p:txBody>
      </p:sp>
      <p:sp>
        <p:nvSpPr>
          <p:cNvPr id="156"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8" name="Titel 1"/>
          <p:cNvSpPr txBox="1">
            <a:spLocks noGrp="1"/>
          </p:cNvSpPr>
          <p:nvPr>
            <p:ph type="title"/>
          </p:nvPr>
        </p:nvSpPr>
        <p:spPr>
          <a:xfrm>
            <a:off x="457200" y="274638"/>
            <a:ext cx="8229600" cy="994123"/>
          </a:xfrm>
          <a:prstGeom prst="rect">
            <a:avLst/>
          </a:prstGeom>
        </p:spPr>
        <p:txBody>
          <a:bodyPr/>
          <a:lstStyle/>
          <a:p>
            <a:pPr defTabSz="676655">
              <a:spcBef>
                <a:spcPts val="800"/>
              </a:spcBef>
              <a:defRPr sz="2886" b="1"/>
            </a:pPr>
            <a:r>
              <a:t>Aktuelles</a:t>
            </a:r>
            <a:r>
              <a:rPr sz="3256"/>
              <a:t> zur ZP10</a:t>
            </a:r>
            <a:br>
              <a:rPr sz="3256"/>
            </a:br>
            <a:endParaRPr sz="3256"/>
          </a:p>
        </p:txBody>
      </p:sp>
      <p:sp>
        <p:nvSpPr>
          <p:cNvPr id="159"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160" name="Textfeld 3"/>
          <p:cNvSpPr txBox="1"/>
          <p:nvPr/>
        </p:nvSpPr>
        <p:spPr>
          <a:xfrm>
            <a:off x="945311" y="1196751"/>
            <a:ext cx="7109361" cy="56904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b="1">
                <a:solidFill>
                  <a:srgbClr val="C00000"/>
                </a:solidFill>
              </a:defRPr>
            </a:pPr>
            <a:r>
              <a:t>Aktuelle Informationen finden Sie im Bildungsportal:</a:t>
            </a:r>
          </a:p>
          <a:p>
            <a:pPr algn="ctr">
              <a:lnSpc>
                <a:spcPct val="150000"/>
              </a:lnSpc>
              <a:defRPr sz="1500"/>
            </a:pPr>
            <a:r>
              <a:rPr u="sng">
                <a:solidFill>
                  <a:srgbClr val="0000FF"/>
                </a:solidFill>
                <a:uFill>
                  <a:solidFill>
                    <a:srgbClr val="0000FF"/>
                  </a:solidFill>
                </a:uFill>
                <a:hlinkClick r:id="rId3"/>
              </a:rPr>
              <a:t>www.standardsicherung.schulministerium.nrw.de/cms/zentrale-pruefungen-10/uebersicht</a:t>
            </a:r>
          </a:p>
          <a:p>
            <a:pPr defTabSz="457200">
              <a:defRPr sz="1600" b="1">
                <a:latin typeface="+mn-lt"/>
                <a:ea typeface="+mn-ea"/>
                <a:cs typeface="+mn-cs"/>
                <a:sym typeface="Helvetica"/>
              </a:defRPr>
            </a:pPr>
            <a:r>
              <a:rPr sz="1500"/>
              <a:t>Login: 166637, Passwort: sekegid8</a:t>
            </a:r>
          </a:p>
          <a:p>
            <a:pPr algn="ctr">
              <a:lnSpc>
                <a:spcPct val="150000"/>
              </a:lnSpc>
              <a:defRPr sz="1500"/>
            </a:pPr>
            <a:endParaRPr sz="1500"/>
          </a:p>
          <a:p>
            <a:pPr algn="ctr">
              <a:lnSpc>
                <a:spcPct val="150000"/>
              </a:lnSpc>
              <a:defRPr sz="1500"/>
            </a:pPr>
            <a:endParaRPr sz="1500"/>
          </a:p>
          <a:p>
            <a:pPr algn="ctr">
              <a:lnSpc>
                <a:spcPct val="150000"/>
              </a:lnSpc>
              <a:defRPr sz="1500"/>
            </a:pPr>
            <a:endParaRPr sz="1500"/>
          </a:p>
          <a:p>
            <a:pPr>
              <a:lnSpc>
                <a:spcPct val="150000"/>
              </a:lnSpc>
              <a:defRPr sz="1200"/>
            </a:pPr>
            <a:endParaRPr sz="1500"/>
          </a:p>
          <a:p>
            <a:pPr>
              <a:lnSpc>
                <a:spcPct val="150000"/>
              </a:lnSpc>
              <a:defRPr sz="1200"/>
            </a:pPr>
            <a:endParaRPr sz="1500"/>
          </a:p>
          <a:p>
            <a:pPr>
              <a:lnSpc>
                <a:spcPct val="150000"/>
              </a:lnSpc>
            </a:pPr>
            <a:endParaRPr sz="1500"/>
          </a:p>
          <a:p>
            <a:pPr>
              <a:lnSpc>
                <a:spcPct val="150000"/>
              </a:lnSpc>
            </a:pPr>
            <a:endParaRPr sz="1500"/>
          </a:p>
          <a:p>
            <a:pPr>
              <a:lnSpc>
                <a:spcPct val="150000"/>
              </a:lnSpc>
            </a:pPr>
            <a:endParaRPr sz="1500"/>
          </a:p>
          <a:p>
            <a:pPr>
              <a:lnSpc>
                <a:spcPct val="150000"/>
              </a:lnSpc>
            </a:pPr>
            <a:endParaRPr sz="1500"/>
          </a:p>
          <a:p>
            <a:pPr>
              <a:lnSpc>
                <a:spcPct val="150000"/>
              </a:lnSpc>
            </a:pPr>
            <a:endParaRPr sz="1500"/>
          </a:p>
          <a:p>
            <a:pPr>
              <a:lnSpc>
                <a:spcPct val="150000"/>
              </a:lnSpc>
            </a:pPr>
            <a:endParaRPr sz="1500"/>
          </a:p>
          <a:p>
            <a:pPr>
              <a:lnSpc>
                <a:spcPct val="150000"/>
              </a:lnSpc>
            </a:pPr>
            <a:endParaRPr sz="1500"/>
          </a:p>
        </p:txBody>
      </p:sp>
      <p:pic>
        <p:nvPicPr>
          <p:cNvPr id="161" name="Grafik 5" descr="Grafik 5"/>
          <p:cNvPicPr>
            <a:picLocks noChangeAspect="1"/>
          </p:cNvPicPr>
          <p:nvPr/>
        </p:nvPicPr>
        <p:blipFill>
          <a:blip r:embed="rId4"/>
          <a:srcRect l="1794" r="3150" b="1155"/>
          <a:stretch>
            <a:fillRect/>
          </a:stretch>
        </p:blipFill>
        <p:spPr>
          <a:xfrm>
            <a:off x="945311" y="2907008"/>
            <a:ext cx="7015501" cy="350775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3" name="Titel 1"/>
          <p:cNvSpPr txBox="1">
            <a:spLocks noGrp="1"/>
          </p:cNvSpPr>
          <p:nvPr>
            <p:ph type="title"/>
          </p:nvPr>
        </p:nvSpPr>
        <p:spPr>
          <a:xfrm>
            <a:off x="457200" y="274638"/>
            <a:ext cx="8229600" cy="994123"/>
          </a:xfrm>
          <a:prstGeom prst="rect">
            <a:avLst/>
          </a:prstGeom>
        </p:spPr>
        <p:txBody>
          <a:bodyPr/>
          <a:lstStyle>
            <a:lvl1pPr>
              <a:defRPr b="1"/>
            </a:lvl1pPr>
          </a:lstStyle>
          <a:p>
            <a:r>
              <a:t>Übungsmaterialien</a:t>
            </a:r>
          </a:p>
        </p:txBody>
      </p:sp>
      <p:sp>
        <p:nvSpPr>
          <p:cNvPr id="164" name="Inhaltsplatzhalter 2"/>
          <p:cNvSpPr txBox="1">
            <a:spLocks noGrp="1"/>
          </p:cNvSpPr>
          <p:nvPr>
            <p:ph type="body" idx="1"/>
          </p:nvPr>
        </p:nvSpPr>
        <p:spPr>
          <a:xfrm>
            <a:off x="457200" y="1412775"/>
            <a:ext cx="8229600" cy="4713388"/>
          </a:xfrm>
          <a:prstGeom prst="rect">
            <a:avLst/>
          </a:prstGeom>
        </p:spPr>
        <p:txBody>
          <a:bodyPr/>
          <a:lstStyle/>
          <a:p>
            <a:pPr>
              <a:spcBef>
                <a:spcPts val="600"/>
              </a:spcBef>
              <a:defRPr sz="1800"/>
            </a:pPr>
            <a:endParaRPr/>
          </a:p>
          <a:p>
            <a:pPr>
              <a:spcBef>
                <a:spcPts val="600"/>
              </a:spcBef>
              <a:defRPr sz="1800"/>
            </a:pPr>
            <a:r>
              <a:t>Prüfungsarbeiten mit Bewertungsvorgaben aus den vorausgegangenen drei Prüfungsjahren stehen den Schulen zu Lehr- und Lernzwecken mit schulspezifischen Zugangsdaten im Bildungsportal zur Verfügung:</a:t>
            </a:r>
          </a:p>
          <a:p>
            <a:pPr marL="0" indent="355600">
              <a:spcBef>
                <a:spcPts val="400"/>
              </a:spcBef>
              <a:buSzTx/>
              <a:buNone/>
              <a:defRPr sz="1400" u="sng"/>
            </a:pPr>
            <a:r>
              <a:rPr>
                <a:solidFill>
                  <a:srgbClr val="0000FF"/>
                </a:solidFill>
                <a:uFill>
                  <a:solidFill>
                    <a:srgbClr val="0000FF"/>
                  </a:solidFill>
                </a:uFill>
                <a:hlinkClick r:id="rId3"/>
              </a:rPr>
              <a:t>www.standardsicherung.schulministerium.nrw.de/cms/zentrale-pruefungen-10/pruefungsaufgaben</a:t>
            </a:r>
          </a:p>
          <a:p>
            <a:pPr>
              <a:spcBef>
                <a:spcPts val="1200"/>
              </a:spcBef>
              <a:defRPr sz="1800"/>
            </a:pPr>
            <a:r>
              <a:t>Die Lehrkräfte sowie Schülerinnen und Schüler haben Anspruch auf Einsicht in die Aufgabenstellungen und Auswertungsanleitungen. </a:t>
            </a:r>
          </a:p>
          <a:p>
            <a:pPr>
              <a:spcBef>
                <a:spcPts val="400"/>
              </a:spcBef>
              <a:defRPr sz="1800"/>
            </a:pPr>
            <a:r>
              <a:t>Zugangsdaten zu den Prüfungsmaterialien: Login: 166637, Passwort: sekegid8</a:t>
            </a:r>
          </a:p>
        </p:txBody>
      </p:sp>
      <p:sp>
        <p:nvSpPr>
          <p:cNvPr id="165"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Abschlüsse und ZP 10"/>
          <p:cNvSpPr txBox="1">
            <a:spLocks noGrp="1"/>
          </p:cNvSpPr>
          <p:nvPr>
            <p:ph type="ctrTitle"/>
          </p:nvPr>
        </p:nvSpPr>
        <p:spPr>
          <a:xfrm>
            <a:off x="907957" y="681958"/>
            <a:ext cx="7772401" cy="1470026"/>
          </a:xfrm>
          <a:prstGeom prst="rect">
            <a:avLst/>
          </a:prstGeom>
        </p:spPr>
        <p:txBody>
          <a:bodyPr/>
          <a:lstStyle/>
          <a:p>
            <a:r>
              <a:t>Abschlüsse und ZP 10</a:t>
            </a:r>
          </a:p>
        </p:txBody>
      </p:sp>
      <p:sp>
        <p:nvSpPr>
          <p:cNvPr id="96" name="Nach Klasse 10 können zwei Abschlüsse erworben werden:…"/>
          <p:cNvSpPr txBox="1">
            <a:spLocks noGrp="1"/>
          </p:cNvSpPr>
          <p:nvPr>
            <p:ph type="subTitle" idx="1"/>
          </p:nvPr>
        </p:nvSpPr>
        <p:spPr>
          <a:xfrm>
            <a:off x="1485177" y="1922328"/>
            <a:ext cx="7321679" cy="4408319"/>
          </a:xfrm>
          <a:prstGeom prst="rect">
            <a:avLst/>
          </a:prstGeom>
        </p:spPr>
        <p:txBody>
          <a:bodyPr/>
          <a:lstStyle/>
          <a:p>
            <a:pPr defTabSz="512063">
              <a:spcBef>
                <a:spcPts val="400"/>
              </a:spcBef>
              <a:defRPr sz="1792">
                <a:solidFill>
                  <a:srgbClr val="000000"/>
                </a:solidFill>
              </a:defRPr>
            </a:pPr>
            <a:r>
              <a:t>Nach Klasse 10 können </a:t>
            </a:r>
            <a:r>
              <a:rPr b="1"/>
              <a:t>zwei Abschlüsse</a:t>
            </a:r>
            <a:r>
              <a:t> erworben werden:</a:t>
            </a:r>
          </a:p>
          <a:p>
            <a:pPr defTabSz="512063">
              <a:spcBef>
                <a:spcPts val="400"/>
              </a:spcBef>
              <a:defRPr sz="1792">
                <a:solidFill>
                  <a:srgbClr val="000000"/>
                </a:solidFill>
              </a:defRPr>
            </a:pPr>
            <a:endParaRPr/>
          </a:p>
          <a:p>
            <a:pPr defTabSz="512063">
              <a:spcBef>
                <a:spcPts val="400"/>
              </a:spcBef>
              <a:defRPr sz="1792">
                <a:solidFill>
                  <a:srgbClr val="000000"/>
                </a:solidFill>
              </a:defRPr>
            </a:pPr>
            <a:r>
              <a:rPr b="1"/>
              <a:t>1. Erweiterter Erster Schulabschluss (EESA):</a:t>
            </a:r>
          </a:p>
          <a:p>
            <a:pPr defTabSz="512063">
              <a:spcBef>
                <a:spcPts val="400"/>
              </a:spcBef>
              <a:defRPr sz="1792">
                <a:solidFill>
                  <a:srgbClr val="000000"/>
                </a:solidFill>
              </a:defRPr>
            </a:pPr>
            <a:r>
              <a:t> Berechtigung zur beruflichen Ausbildung und zum Besuch der Bildungsgänge von Berufskollegs</a:t>
            </a:r>
          </a:p>
          <a:p>
            <a:pPr defTabSz="512063">
              <a:spcBef>
                <a:spcPts val="400"/>
              </a:spcBef>
              <a:defRPr sz="1792">
                <a:solidFill>
                  <a:srgbClr val="000000"/>
                </a:solidFill>
              </a:defRPr>
            </a:pPr>
            <a:r>
              <a:t>Keine Berechtigung zum Besuch der gymnasialen Oberstufe</a:t>
            </a:r>
          </a:p>
          <a:p>
            <a:pPr defTabSz="512063">
              <a:spcBef>
                <a:spcPts val="400"/>
              </a:spcBef>
              <a:defRPr sz="1792">
                <a:solidFill>
                  <a:srgbClr val="000000"/>
                </a:solidFill>
              </a:defRPr>
            </a:pPr>
            <a:endParaRPr/>
          </a:p>
          <a:p>
            <a:pPr defTabSz="512063">
              <a:spcBef>
                <a:spcPts val="400"/>
              </a:spcBef>
              <a:defRPr sz="1792">
                <a:solidFill>
                  <a:srgbClr val="000000"/>
                </a:solidFill>
              </a:defRPr>
            </a:pPr>
            <a:r>
              <a:rPr b="1"/>
              <a:t>2. Mittlerer Schulabschluss (Fachoberschulreife, MSA):</a:t>
            </a:r>
          </a:p>
          <a:p>
            <a:pPr defTabSz="512063">
              <a:spcBef>
                <a:spcPts val="400"/>
              </a:spcBef>
              <a:defRPr sz="1792">
                <a:solidFill>
                  <a:srgbClr val="000000"/>
                </a:solidFill>
              </a:defRPr>
            </a:pPr>
            <a:r>
              <a:t> Man erwirbt die Berechtigung zum Besuch der gymnasialen Oberstufe und zu den Bildungsgängen des Berufskollegs</a:t>
            </a:r>
          </a:p>
          <a:p>
            <a:pPr defTabSz="512063">
              <a:spcBef>
                <a:spcPts val="400"/>
              </a:spcBef>
              <a:defRPr sz="1848" b="1">
                <a:solidFill>
                  <a:srgbClr val="000000"/>
                </a:solidFill>
              </a:defRPr>
            </a:pPr>
            <a:r>
              <a:t>Voraussetzung für beide Abschlüsse: </a:t>
            </a:r>
          </a:p>
          <a:p>
            <a:pPr defTabSz="512063">
              <a:spcBef>
                <a:spcPts val="400"/>
              </a:spcBef>
              <a:defRPr sz="1792">
                <a:solidFill>
                  <a:srgbClr val="000000"/>
                </a:solidFill>
              </a:defRPr>
            </a:pPr>
            <a:r>
              <a:t>Erfolgreiches Abschlussverfahren mit Leistungen aus den Fächern und zentrale Prüfungen (ZP 10) in den Fächern Deutsch, Deutsch, Mathematik und Englisch</a:t>
            </a:r>
          </a:p>
        </p:txBody>
      </p:sp>
      <p:sp>
        <p:nvSpPr>
          <p:cNvPr id="97" name="Foliennummer"/>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7" name="Titel 1"/>
          <p:cNvSpPr txBox="1">
            <a:spLocks noGrp="1"/>
          </p:cNvSpPr>
          <p:nvPr>
            <p:ph type="title"/>
          </p:nvPr>
        </p:nvSpPr>
        <p:spPr>
          <a:xfrm>
            <a:off x="457200" y="274638"/>
            <a:ext cx="8229600" cy="994123"/>
          </a:xfrm>
          <a:prstGeom prst="rect">
            <a:avLst/>
          </a:prstGeom>
        </p:spPr>
        <p:txBody>
          <a:bodyPr/>
          <a:lstStyle>
            <a:lvl1pPr defTabSz="740663">
              <a:defRPr sz="3240" b="1"/>
            </a:lvl1pPr>
          </a:lstStyle>
          <a:p>
            <a:r>
              <a:t>Gewährung von Nachteilsausgleichen in den ZP10</a:t>
            </a:r>
          </a:p>
        </p:txBody>
      </p:sp>
      <p:sp>
        <p:nvSpPr>
          <p:cNvPr id="168" name="Inhaltsplatzhalter 2"/>
          <p:cNvSpPr txBox="1">
            <a:spLocks noGrp="1"/>
          </p:cNvSpPr>
          <p:nvPr>
            <p:ph type="body" idx="1"/>
          </p:nvPr>
        </p:nvSpPr>
        <p:spPr>
          <a:xfrm>
            <a:off x="217269" y="1485066"/>
            <a:ext cx="8229601" cy="4713388"/>
          </a:xfrm>
          <a:prstGeom prst="rect">
            <a:avLst/>
          </a:prstGeom>
        </p:spPr>
        <p:txBody>
          <a:bodyPr/>
          <a:lstStyle/>
          <a:p>
            <a:pPr marL="228600" indent="-228600">
              <a:lnSpc>
                <a:spcPct val="90000"/>
              </a:lnSpc>
              <a:spcBef>
                <a:spcPts val="1000"/>
              </a:spcBef>
              <a:defRPr sz="2000">
                <a:solidFill>
                  <a:srgbClr val="010101"/>
                </a:solidFill>
              </a:defRPr>
            </a:pPr>
            <a:endParaRPr/>
          </a:p>
          <a:p>
            <a:pPr marL="228600" indent="-228600">
              <a:lnSpc>
                <a:spcPct val="90000"/>
              </a:lnSpc>
              <a:spcBef>
                <a:spcPts val="1000"/>
              </a:spcBef>
              <a:defRPr sz="2000">
                <a:solidFill>
                  <a:srgbClr val="010101"/>
                </a:solidFill>
              </a:defRPr>
            </a:pPr>
            <a:r>
              <a:t>Die Schulleitung gewährt auf Grundlage der bisherigen Förderpraxis bei  Lese-Rechtschreib-Schwäche </a:t>
            </a:r>
            <a:r>
              <a:rPr b="1"/>
              <a:t>NUR Zeitverlängerung</a:t>
            </a:r>
            <a:r>
              <a:t>.</a:t>
            </a:r>
          </a:p>
          <a:p>
            <a:pPr marL="228600" indent="-228600">
              <a:lnSpc>
                <a:spcPct val="90000"/>
              </a:lnSpc>
              <a:spcBef>
                <a:spcPts val="1000"/>
              </a:spcBef>
              <a:defRPr sz="2000">
                <a:solidFill>
                  <a:srgbClr val="010101"/>
                </a:solidFill>
              </a:defRPr>
            </a:pPr>
            <a:r>
              <a:t>Modifizierte Aufgaben für Einschränkungen im Bereich Sehen, Hören u. Autismusspektrum müssen bei  Ministerium gestellt werden (Anmeldung ab November)</a:t>
            </a:r>
          </a:p>
          <a:p>
            <a:pPr marL="228600" indent="-228600">
              <a:lnSpc>
                <a:spcPct val="90000"/>
              </a:lnSpc>
              <a:spcBef>
                <a:spcPts val="1000"/>
              </a:spcBef>
              <a:defRPr sz="2000">
                <a:solidFill>
                  <a:srgbClr val="010101"/>
                </a:solidFill>
              </a:defRPr>
            </a:pPr>
            <a:r>
              <a:t>Kein Nachteilsaugleich ist vorgesehen für die Aspekte:</a:t>
            </a:r>
          </a:p>
          <a:p>
            <a:pPr marL="685800" lvl="1" indent="-228600">
              <a:lnSpc>
                <a:spcPct val="90000"/>
              </a:lnSpc>
              <a:spcBef>
                <a:spcPts val="500"/>
              </a:spcBef>
              <a:buChar char="•"/>
              <a:defRPr sz="2000">
                <a:solidFill>
                  <a:srgbClr val="010101"/>
                </a:solidFill>
              </a:defRPr>
            </a:pPr>
            <a:r>
              <a:t>Rechenschwäche</a:t>
            </a:r>
          </a:p>
          <a:p>
            <a:pPr marL="685800" lvl="1" indent="-228600">
              <a:lnSpc>
                <a:spcPct val="90000"/>
              </a:lnSpc>
              <a:spcBef>
                <a:spcPts val="500"/>
              </a:spcBef>
              <a:buChar char="•"/>
              <a:defRPr sz="2000">
                <a:solidFill>
                  <a:srgbClr val="010101"/>
                </a:solidFill>
              </a:defRPr>
            </a:pPr>
            <a:r>
              <a:t>ADHS und ADS</a:t>
            </a:r>
          </a:p>
        </p:txBody>
      </p:sp>
      <p:sp>
        <p:nvSpPr>
          <p:cNvPr id="169" name="Foliennummernplatzhalter 4"/>
          <p:cNvSpPr txBox="1">
            <a:spLocks noGrp="1"/>
          </p:cNvSpPr>
          <p:nvPr>
            <p:ph type="sldNum" sz="quarter" idx="2"/>
          </p:nvPr>
        </p:nvSpPr>
        <p:spPr>
          <a:xfrm>
            <a:off x="8428176" y="6414760"/>
            <a:ext cx="258624"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Das Mittelstufenteam wünscht…"/>
          <p:cNvSpPr txBox="1">
            <a:spLocks noGrp="1"/>
          </p:cNvSpPr>
          <p:nvPr>
            <p:ph type="title"/>
          </p:nvPr>
        </p:nvSpPr>
        <p:spPr>
          <a:xfrm>
            <a:off x="667613" y="1659327"/>
            <a:ext cx="7808774" cy="3720105"/>
          </a:xfrm>
          <a:prstGeom prst="rect">
            <a:avLst/>
          </a:prstGeom>
        </p:spPr>
        <p:txBody>
          <a:bodyPr/>
          <a:lstStyle/>
          <a:p>
            <a:pPr defTabSz="493776">
              <a:defRPr sz="2538" b="0" i="1">
                <a:solidFill>
                  <a:srgbClr val="0000B1"/>
                </a:solidFill>
              </a:defRPr>
            </a:pPr>
            <a:r>
              <a:t>Das Mittelstufenteam wünscht </a:t>
            </a:r>
          </a:p>
          <a:p>
            <a:pPr defTabSz="493776">
              <a:defRPr sz="2538" i="1">
                <a:solidFill>
                  <a:srgbClr val="0000B1"/>
                </a:solidFill>
              </a:defRPr>
            </a:pPr>
            <a:endParaRPr/>
          </a:p>
          <a:p>
            <a:pPr defTabSz="493776">
              <a:defRPr sz="2538" i="1">
                <a:solidFill>
                  <a:srgbClr val="0000B1"/>
                </a:solidFill>
              </a:defRPr>
            </a:pPr>
            <a:endParaRPr/>
          </a:p>
          <a:p>
            <a:pPr defTabSz="493776">
              <a:defRPr sz="3078" i="1">
                <a:solidFill>
                  <a:srgbClr val="0000B1"/>
                </a:solidFill>
              </a:defRPr>
            </a:pPr>
            <a:r>
              <a:t>Gutes Gelingen &amp; Erfolg</a:t>
            </a:r>
          </a:p>
          <a:p>
            <a:pPr defTabSz="493776">
              <a:defRPr sz="3078" i="1">
                <a:solidFill>
                  <a:srgbClr val="0000B1"/>
                </a:solidFill>
              </a:defRPr>
            </a:pPr>
            <a:r>
              <a:t>bei den Zentralen Prüfungen 10 </a:t>
            </a:r>
          </a:p>
          <a:p>
            <a:pPr defTabSz="493776">
              <a:defRPr sz="3078" i="1">
                <a:solidFill>
                  <a:srgbClr val="0000B1"/>
                </a:solidFill>
              </a:defRPr>
            </a:pPr>
            <a:r>
              <a:t>2024/2025!</a:t>
            </a:r>
          </a:p>
          <a:p>
            <a:pPr defTabSz="493776">
              <a:defRPr sz="2160" i="1">
                <a:solidFill>
                  <a:srgbClr val="0000B1"/>
                </a:solidFill>
              </a:defRPr>
            </a:pPr>
            <a:endParaRPr/>
          </a:p>
          <a:p>
            <a:pPr defTabSz="493776">
              <a:defRPr sz="2160" i="1">
                <a:solidFill>
                  <a:srgbClr val="0000B1"/>
                </a:solidFill>
              </a:defRPr>
            </a:pPr>
            <a:endParaRPr/>
          </a:p>
          <a:p>
            <a:pPr defTabSz="493776">
              <a:defRPr sz="2160" b="0">
                <a:solidFill>
                  <a:srgbClr val="0000B1"/>
                </a:solidFill>
              </a:defRPr>
            </a:pPr>
            <a:r>
              <a:rPr i="1"/>
              <a:t>C. Gligor-Hoffacker &amp; M. Schmitt</a:t>
            </a:r>
            <a:r>
              <a:t> </a:t>
            </a:r>
          </a:p>
        </p:txBody>
      </p:sp>
      <p:sp>
        <p:nvSpPr>
          <p:cNvPr id="172" name="Foliennumm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Titel 5"/>
          <p:cNvSpPr txBox="1">
            <a:spLocks noGrp="1"/>
          </p:cNvSpPr>
          <p:nvPr>
            <p:ph type="title"/>
          </p:nvPr>
        </p:nvSpPr>
        <p:spPr>
          <a:prstGeom prst="rect">
            <a:avLst/>
          </a:prstGeom>
        </p:spPr>
        <p:txBody>
          <a:bodyPr/>
          <a:lstStyle/>
          <a:p>
            <a:r>
              <a:t>  Hinweise zur Durchführung der Prüfungen</a:t>
            </a:r>
          </a:p>
        </p:txBody>
      </p:sp>
      <p:sp>
        <p:nvSpPr>
          <p:cNvPr id="100" name="Foliennummernplatzhalter 2"/>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Titel 1"/>
          <p:cNvSpPr txBox="1">
            <a:spLocks noGrp="1"/>
          </p:cNvSpPr>
          <p:nvPr>
            <p:ph type="title"/>
          </p:nvPr>
        </p:nvSpPr>
        <p:spPr>
          <a:xfrm>
            <a:off x="467543" y="404664"/>
            <a:ext cx="8229601" cy="1143001"/>
          </a:xfrm>
          <a:prstGeom prst="rect">
            <a:avLst/>
          </a:prstGeom>
        </p:spPr>
        <p:txBody>
          <a:bodyPr/>
          <a:lstStyle/>
          <a:p>
            <a:pPr>
              <a:defRPr sz="3600" b="1"/>
            </a:pPr>
            <a:r>
              <a:t>Schriftliche Prüfungen</a:t>
            </a:r>
            <a:br/>
            <a:r>
              <a:t>Termine 2024 /2025</a:t>
            </a:r>
          </a:p>
        </p:txBody>
      </p:sp>
      <p:sp>
        <p:nvSpPr>
          <p:cNvPr id="103" name="Inhaltsplatzhalter 2"/>
          <p:cNvSpPr txBox="1">
            <a:spLocks noGrp="1"/>
          </p:cNvSpPr>
          <p:nvPr>
            <p:ph type="body" idx="1"/>
          </p:nvPr>
        </p:nvSpPr>
        <p:spPr>
          <a:xfrm>
            <a:off x="466275" y="1556792"/>
            <a:ext cx="8229601" cy="4525963"/>
          </a:xfrm>
          <a:prstGeom prst="rect">
            <a:avLst/>
          </a:prstGeom>
        </p:spPr>
        <p:txBody>
          <a:bodyPr/>
          <a:lstStyle>
            <a:lvl1pPr marL="0" indent="0" defTabSz="541337">
              <a:buSzTx/>
              <a:buNone/>
              <a:defRPr b="1"/>
            </a:lvl1pPr>
          </a:lstStyle>
          <a:p>
            <a:r>
              <a:t>	</a:t>
            </a:r>
          </a:p>
        </p:txBody>
      </p:sp>
      <p:graphicFrame>
        <p:nvGraphicFramePr>
          <p:cNvPr id="104" name="Tabelle 3"/>
          <p:cNvGraphicFramePr/>
          <p:nvPr/>
        </p:nvGraphicFramePr>
        <p:xfrm>
          <a:off x="1475655" y="1988840"/>
          <a:ext cx="6552730" cy="2059424"/>
        </p:xfrm>
        <a:graphic>
          <a:graphicData uri="http://schemas.openxmlformats.org/drawingml/2006/table">
            <a:tbl>
              <a:tblPr firstRow="1" bandRow="1">
                <a:tableStyleId>{4C3C2611-4C71-4FC5-86AE-919BDF0F9419}</a:tableStyleId>
              </a:tblPr>
              <a:tblGrid>
                <a:gridCol w="1512169">
                  <a:extLst>
                    <a:ext uri="{9D8B030D-6E8A-4147-A177-3AD203B41FA5}">
                      <a16:colId xmlns:a16="http://schemas.microsoft.com/office/drawing/2014/main" val="20000"/>
                    </a:ext>
                  </a:extLst>
                </a:gridCol>
                <a:gridCol w="2599837">
                  <a:extLst>
                    <a:ext uri="{9D8B030D-6E8A-4147-A177-3AD203B41FA5}">
                      <a16:colId xmlns:a16="http://schemas.microsoft.com/office/drawing/2014/main" val="20001"/>
                    </a:ext>
                  </a:extLst>
                </a:gridCol>
                <a:gridCol w="2440723">
                  <a:extLst>
                    <a:ext uri="{9D8B030D-6E8A-4147-A177-3AD203B41FA5}">
                      <a16:colId xmlns:a16="http://schemas.microsoft.com/office/drawing/2014/main" val="20002"/>
                    </a:ext>
                  </a:extLst>
                </a:gridCol>
              </a:tblGrid>
              <a:tr h="514855">
                <a:tc>
                  <a:txBody>
                    <a:bodyPr/>
                    <a:lstStyle/>
                    <a:p>
                      <a:pPr algn="ctr">
                        <a:defRPr sz="1800" b="0">
                          <a:solidFill>
                            <a:srgbClr val="000000"/>
                          </a:solidFill>
                        </a:defRPr>
                      </a:pPr>
                      <a:r>
                        <a:rPr b="1">
                          <a:solidFill>
                            <a:srgbClr val="FFFFFF"/>
                          </a:solidFill>
                        </a:rPr>
                        <a:t>2024 /2025</a:t>
                      </a:r>
                    </a:p>
                  </a:txBody>
                  <a:tcPr marL="45720" marR="45720" anchor="ctr" horzOverflow="overflow">
                    <a:solidFill>
                      <a:srgbClr val="77933C"/>
                    </a:solidFill>
                  </a:tcPr>
                </a:tc>
                <a:tc>
                  <a:txBody>
                    <a:bodyPr/>
                    <a:lstStyle/>
                    <a:p>
                      <a:pPr algn="ctr">
                        <a:defRPr sz="1800" b="0">
                          <a:solidFill>
                            <a:srgbClr val="000000"/>
                          </a:solidFill>
                        </a:defRPr>
                      </a:pPr>
                      <a:r>
                        <a:rPr b="1">
                          <a:solidFill>
                            <a:srgbClr val="FFFFFF"/>
                          </a:solidFill>
                        </a:rPr>
                        <a:t>Haupttermin</a:t>
                      </a:r>
                    </a:p>
                  </a:txBody>
                  <a:tcPr marL="45720" marR="45720" anchor="ctr" horzOverflow="overflow">
                    <a:solidFill>
                      <a:srgbClr val="77933C"/>
                    </a:solidFill>
                  </a:tcPr>
                </a:tc>
                <a:tc>
                  <a:txBody>
                    <a:bodyPr/>
                    <a:lstStyle/>
                    <a:p>
                      <a:pPr algn="ctr">
                        <a:defRPr sz="1800" b="0">
                          <a:solidFill>
                            <a:srgbClr val="000000"/>
                          </a:solidFill>
                        </a:defRPr>
                      </a:pPr>
                      <a:r>
                        <a:rPr b="1">
                          <a:solidFill>
                            <a:srgbClr val="FFFFFF"/>
                          </a:solidFill>
                        </a:rPr>
                        <a:t>Nachschreibtermin</a:t>
                      </a:r>
                    </a:p>
                  </a:txBody>
                  <a:tcPr marL="45720" marR="45720" anchor="ctr" horzOverflow="overflow">
                    <a:solidFill>
                      <a:srgbClr val="77933C"/>
                    </a:solidFill>
                  </a:tcPr>
                </a:tc>
                <a:extLst>
                  <a:ext uri="{0D108BD9-81ED-4DB2-BD59-A6C34878D82A}">
                    <a16:rowId xmlns:a16="http://schemas.microsoft.com/office/drawing/2014/main" val="10000"/>
                  </a:ext>
                </a:extLst>
              </a:tr>
              <a:tr h="514855">
                <a:tc>
                  <a:txBody>
                    <a:bodyPr/>
                    <a:lstStyle/>
                    <a:p>
                      <a:pPr algn="l">
                        <a:defRPr sz="1800"/>
                      </a:pPr>
                      <a:r>
                        <a:t>Deutsch</a:t>
                      </a:r>
                    </a:p>
                  </a:txBody>
                  <a:tcPr marL="45720" marR="45720" anchor="ctr" horzOverflow="overflow">
                    <a:solidFill>
                      <a:srgbClr val="C3D69B"/>
                    </a:solidFill>
                  </a:tcPr>
                </a:tc>
                <a:tc>
                  <a:txBody>
                    <a:bodyPr/>
                    <a:lstStyle/>
                    <a:p>
                      <a:pPr algn="l">
                        <a:tabLst>
                          <a:tab pos="1244600" algn="l"/>
                        </a:tabLst>
                        <a:defRPr sz="1800"/>
                      </a:pPr>
                      <a:r>
                        <a:t>Dienstag, 27. Mai  2025</a:t>
                      </a:r>
                    </a:p>
                  </a:txBody>
                  <a:tcPr marL="45720" marR="45720" anchor="ctr" horzOverflow="overflow">
                    <a:solidFill>
                      <a:srgbClr val="C3D69B"/>
                    </a:solidFill>
                  </a:tcPr>
                </a:tc>
                <a:tc>
                  <a:txBody>
                    <a:bodyPr/>
                    <a:lstStyle/>
                    <a:p>
                      <a:pPr algn="l">
                        <a:tabLst>
                          <a:tab pos="1244600" algn="l"/>
                        </a:tabLst>
                        <a:defRPr sz="1800"/>
                      </a:pPr>
                      <a:r>
                        <a:t>Dienstag, 12. Juni 2025 </a:t>
                      </a:r>
                    </a:p>
                  </a:txBody>
                  <a:tcPr marL="45720" marR="45720" anchor="ctr" horzOverflow="overflow">
                    <a:solidFill>
                      <a:srgbClr val="C3D69B"/>
                    </a:solidFill>
                  </a:tcPr>
                </a:tc>
                <a:extLst>
                  <a:ext uri="{0D108BD9-81ED-4DB2-BD59-A6C34878D82A}">
                    <a16:rowId xmlns:a16="http://schemas.microsoft.com/office/drawing/2014/main" val="10001"/>
                  </a:ext>
                </a:extLst>
              </a:tr>
              <a:tr h="514855">
                <a:tc>
                  <a:txBody>
                    <a:bodyPr/>
                    <a:lstStyle/>
                    <a:p>
                      <a:pPr algn="l">
                        <a:defRPr sz="1800"/>
                      </a:pPr>
                      <a:r>
                        <a:t>Englisch</a:t>
                      </a:r>
                    </a:p>
                  </a:txBody>
                  <a:tcPr marL="45720" marR="45720" anchor="ctr" horzOverflow="overflow">
                    <a:solidFill>
                      <a:srgbClr val="D7E4BD"/>
                    </a:solidFill>
                  </a:tcPr>
                </a:tc>
                <a:tc>
                  <a:txBody>
                    <a:bodyPr/>
                    <a:lstStyle/>
                    <a:p>
                      <a:pPr algn="l" defTabSz="252413">
                        <a:tabLst>
                          <a:tab pos="1244600" algn="l"/>
                        </a:tabLst>
                        <a:defRPr sz="1800"/>
                      </a:pPr>
                      <a:r>
                        <a:t>Dienstag, 03. Juni 2025</a:t>
                      </a:r>
                    </a:p>
                  </a:txBody>
                  <a:tcPr marL="45720" marR="45720" anchor="ctr" horzOverflow="overflow">
                    <a:solidFill>
                      <a:srgbClr val="D7E4BD"/>
                    </a:solidFill>
                  </a:tcPr>
                </a:tc>
                <a:tc>
                  <a:txBody>
                    <a:bodyPr/>
                    <a:lstStyle/>
                    <a:p>
                      <a:pPr algn="l">
                        <a:tabLst>
                          <a:tab pos="1244600" algn="l"/>
                        </a:tabLst>
                        <a:defRPr sz="1800"/>
                      </a:pPr>
                      <a:r>
                        <a:t>Freitag, 13. Juni 2025</a:t>
                      </a:r>
                    </a:p>
                  </a:txBody>
                  <a:tcPr marL="45720" marR="45720" anchor="ctr" horzOverflow="overflow">
                    <a:solidFill>
                      <a:srgbClr val="D7E4BD"/>
                    </a:solidFill>
                  </a:tcPr>
                </a:tc>
                <a:extLst>
                  <a:ext uri="{0D108BD9-81ED-4DB2-BD59-A6C34878D82A}">
                    <a16:rowId xmlns:a16="http://schemas.microsoft.com/office/drawing/2014/main" val="10002"/>
                  </a:ext>
                </a:extLst>
              </a:tr>
              <a:tr h="514855">
                <a:tc>
                  <a:txBody>
                    <a:bodyPr/>
                    <a:lstStyle/>
                    <a:p>
                      <a:pPr algn="l">
                        <a:defRPr sz="1800"/>
                      </a:pPr>
                      <a:r>
                        <a:t>Mathematik</a:t>
                      </a:r>
                    </a:p>
                  </a:txBody>
                  <a:tcPr marL="45720" marR="45720" anchor="ctr" horzOverflow="overflow">
                    <a:solidFill>
                      <a:srgbClr val="C3D69B"/>
                    </a:solidFill>
                  </a:tcPr>
                </a:tc>
                <a:tc>
                  <a:txBody>
                    <a:bodyPr/>
                    <a:lstStyle/>
                    <a:p>
                      <a:pPr algn="l" defTabSz="252413">
                        <a:tabLst>
                          <a:tab pos="1244600" algn="l"/>
                        </a:tabLst>
                        <a:defRPr sz="1800"/>
                      </a:pPr>
                      <a:r>
                        <a:t>Donnerstag, 05. Juni 2025</a:t>
                      </a:r>
                    </a:p>
                  </a:txBody>
                  <a:tcPr marL="45720" marR="45720" anchor="ctr" horzOverflow="overflow">
                    <a:solidFill>
                      <a:srgbClr val="C3D69B"/>
                    </a:solidFill>
                  </a:tcPr>
                </a:tc>
                <a:tc>
                  <a:txBody>
                    <a:bodyPr/>
                    <a:lstStyle/>
                    <a:p>
                      <a:pPr algn="l" defTabSz="1254125">
                        <a:defRPr sz="1800"/>
                      </a:pPr>
                      <a:r>
                        <a:t>Dienstag, 17. Juni 2025</a:t>
                      </a:r>
                    </a:p>
                  </a:txBody>
                  <a:tcPr marL="45720" marR="45720" anchor="ctr" horzOverflow="overflow">
                    <a:solidFill>
                      <a:srgbClr val="C3D69B"/>
                    </a:solidFill>
                  </a:tcPr>
                </a:tc>
                <a:extLst>
                  <a:ext uri="{0D108BD9-81ED-4DB2-BD59-A6C34878D82A}">
                    <a16:rowId xmlns:a16="http://schemas.microsoft.com/office/drawing/2014/main" val="10003"/>
                  </a:ext>
                </a:extLst>
              </a:tr>
            </a:tbl>
          </a:graphicData>
        </a:graphic>
      </p:graphicFrame>
      <p:sp>
        <p:nvSpPr>
          <p:cNvPr id="105" name="Rechteck 4"/>
          <p:cNvSpPr txBox="1"/>
          <p:nvPr/>
        </p:nvSpPr>
        <p:spPr>
          <a:xfrm>
            <a:off x="905657" y="4445408"/>
            <a:ext cx="4423320"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b="1"/>
            </a:lvl1pPr>
          </a:lstStyle>
          <a:p>
            <a:r>
              <a:t>Alle Prüfungen beginnen jeweils um 9.00 Uhr.</a:t>
            </a:r>
          </a:p>
        </p:txBody>
      </p:sp>
      <p:sp>
        <p:nvSpPr>
          <p:cNvPr id="106" name="Rechteck 6"/>
          <p:cNvSpPr txBox="1"/>
          <p:nvPr/>
        </p:nvSpPr>
        <p:spPr>
          <a:xfrm>
            <a:off x="905657" y="4941168"/>
            <a:ext cx="7509055" cy="12601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400"/>
              </a:spcBef>
            </a:pPr>
            <a:r>
              <a:t>Im Anschluss an die schriftlichen Prüfungen findet Unterricht nach Plan statt. </a:t>
            </a:r>
          </a:p>
          <a:p>
            <a:pPr>
              <a:defRPr b="1"/>
            </a:pPr>
            <a:endParaRPr/>
          </a:p>
          <a:p>
            <a:pPr>
              <a:defRPr b="1"/>
            </a:pPr>
            <a:r>
              <a:t>Wenn man am Prüfungstag fehlt, ist ein Attest vorzulegen, um zum Nachschreibtermin zugelassen zu werden!</a:t>
            </a:r>
          </a:p>
        </p:txBody>
      </p:sp>
      <p:sp>
        <p:nvSpPr>
          <p:cNvPr id="107" name="Foliennummernplatzhalter 7"/>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9" name="Titel 1"/>
          <p:cNvSpPr txBox="1">
            <a:spLocks noGrp="1"/>
          </p:cNvSpPr>
          <p:nvPr>
            <p:ph type="title"/>
          </p:nvPr>
        </p:nvSpPr>
        <p:spPr>
          <a:xfrm>
            <a:off x="457200" y="274638"/>
            <a:ext cx="8229600" cy="994123"/>
          </a:xfrm>
          <a:prstGeom prst="rect">
            <a:avLst/>
          </a:prstGeom>
          <a:solidFill>
            <a:srgbClr val="FCD5B5"/>
          </a:solidFill>
        </p:spPr>
        <p:txBody>
          <a:bodyPr/>
          <a:lstStyle/>
          <a:p>
            <a:pPr>
              <a:defRPr sz="3600" b="1"/>
            </a:pPr>
            <a:r>
              <a:t>Bearbeitungsdauer GYM</a:t>
            </a:r>
            <a:br/>
            <a:r>
              <a:rPr sz="2500"/>
              <a:t>Gymnasiale Differenzierung</a:t>
            </a:r>
          </a:p>
        </p:txBody>
      </p:sp>
      <p:sp>
        <p:nvSpPr>
          <p:cNvPr id="110" name="Foliennummernplatzhalter 5"/>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graphicFrame>
        <p:nvGraphicFramePr>
          <p:cNvPr id="111" name="Tabelle 7"/>
          <p:cNvGraphicFramePr/>
          <p:nvPr/>
        </p:nvGraphicFramePr>
        <p:xfrm>
          <a:off x="467543" y="2086862"/>
          <a:ext cx="8208913" cy="1576705"/>
        </p:xfrm>
        <a:graphic>
          <a:graphicData uri="http://schemas.openxmlformats.org/drawingml/2006/table">
            <a:tbl>
              <a:tblPr firstRow="1">
                <a:tableStyleId>{4C3C2611-4C71-4FC5-86AE-919BDF0F9419}</a:tableStyleId>
              </a:tblPr>
              <a:tblGrid>
                <a:gridCol w="2160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16225">
                  <a:extLst>
                    <a:ext uri="{9D8B030D-6E8A-4147-A177-3AD203B41FA5}">
                      <a16:colId xmlns:a16="http://schemas.microsoft.com/office/drawing/2014/main" val="20003"/>
                    </a:ext>
                  </a:extLst>
                </a:gridCol>
              </a:tblGrid>
              <a:tr h="370840">
                <a:tc>
                  <a:txBody>
                    <a:bodyPr/>
                    <a:lstStyle/>
                    <a:p>
                      <a:pPr algn="l">
                        <a:defRPr sz="1600" b="0">
                          <a:solidFill>
                            <a:srgbClr val="000000"/>
                          </a:solidFill>
                          <a:latin typeface="Times New Roman"/>
                          <a:ea typeface="Times New Roman"/>
                          <a:cs typeface="Times New Roman"/>
                          <a:sym typeface="Times New Roman"/>
                        </a:defRPr>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600">
                          <a:solidFill>
                            <a:srgbClr val="000000"/>
                          </a:solidFill>
                        </a:defRPr>
                      </a:pPr>
                      <a:r>
                        <a:t>Deutsch</a:t>
                      </a:r>
                      <a:endParaRPr>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600">
                          <a:solidFill>
                            <a:srgbClr val="000000"/>
                          </a:solidFill>
                        </a:defRPr>
                      </a:pPr>
                      <a:r>
                        <a:t>Englisch</a:t>
                      </a:r>
                      <a:endParaRPr>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600">
                          <a:solidFill>
                            <a:srgbClr val="000000"/>
                          </a:solidFill>
                        </a:defRPr>
                      </a:pPr>
                      <a:r>
                        <a:t>Mathematik</a:t>
                      </a:r>
                      <a:endParaRPr>
                        <a:latin typeface="Times New Roman"/>
                        <a:ea typeface="Times New Roman"/>
                        <a:cs typeface="Times New Roman"/>
                        <a:sym typeface="Times New Roman"/>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0"/>
                  </a:ext>
                </a:extLst>
              </a:tr>
              <a:tr h="464185">
                <a:tc>
                  <a:txBody>
                    <a:bodyPr/>
                    <a:lstStyle/>
                    <a:p>
                      <a:pPr algn="l">
                        <a:defRPr sz="1800"/>
                      </a:pPr>
                      <a:r>
                        <a:rPr sz="1600" b="1"/>
                        <a:t>Erster Prüfungsteil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30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800"/>
                      </a:pPr>
                      <a:r>
                        <a:rPr sz="1600" i="1"/>
                        <a:t>ca. 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30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1"/>
                  </a:ext>
                </a:extLst>
              </a:tr>
              <a:tr h="370840">
                <a:tc>
                  <a:txBody>
                    <a:bodyPr/>
                    <a:lstStyle/>
                    <a:p>
                      <a:pPr algn="l">
                        <a:defRPr sz="1800"/>
                      </a:pPr>
                      <a:r>
                        <a:rPr sz="1600" b="1"/>
                        <a:t>Zweiter Prüfungsteil</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120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l">
                        <a:defRPr sz="1800"/>
                      </a:pPr>
                      <a:r>
                        <a:rPr sz="1600" i="1"/>
                        <a:t>100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90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2"/>
                  </a:ext>
                </a:extLst>
              </a:tr>
              <a:tr h="370840">
                <a:tc>
                  <a:txBody>
                    <a:bodyPr/>
                    <a:lstStyle/>
                    <a:p>
                      <a:pPr algn="l">
                        <a:defRPr sz="1800"/>
                      </a:pPr>
                      <a:r>
                        <a:rPr sz="1600" b="1">
                          <a:latin typeface="Times New Roman"/>
                          <a:ea typeface="Times New Roman"/>
                          <a:cs typeface="Times New Roman"/>
                          <a:sym typeface="Times New Roman"/>
                        </a:rPr>
                        <a:t>Bearbeitungsdauer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150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800"/>
                      </a:pPr>
                      <a:r>
                        <a:rPr sz="1600" i="1"/>
                        <a:t>ca. 120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120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3"/>
                  </a:ext>
                </a:extLst>
              </a:tr>
            </a:tbl>
          </a:graphicData>
        </a:graphic>
      </p:graphicFrame>
      <p:graphicFrame>
        <p:nvGraphicFramePr>
          <p:cNvPr id="112" name="Tabelle 8"/>
          <p:cNvGraphicFramePr/>
          <p:nvPr/>
        </p:nvGraphicFramePr>
        <p:xfrm>
          <a:off x="467543" y="4156680"/>
          <a:ext cx="8208912" cy="1432560"/>
        </p:xfrm>
        <a:graphic>
          <a:graphicData uri="http://schemas.openxmlformats.org/drawingml/2006/table">
            <a:tbl>
              <a:tblPr firstRow="1">
                <a:tableStyleId>{4C3C2611-4C71-4FC5-86AE-919BDF0F9419}</a:tableStyleId>
              </a:tblPr>
              <a:tblGrid>
                <a:gridCol w="2160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464185">
                <a:tc>
                  <a:txBody>
                    <a:bodyPr/>
                    <a:lstStyle/>
                    <a:p>
                      <a:pPr algn="l">
                        <a:defRPr sz="1600" b="0">
                          <a:solidFill>
                            <a:srgbClr val="000000"/>
                          </a:solidFill>
                        </a:defRPr>
                      </a:pPr>
                      <a:r>
                        <a:t>zzgl. </a:t>
                      </a:r>
                      <a:r>
                        <a:rPr b="1"/>
                        <a:t>Bonuszeit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600" b="0" i="1">
                          <a:solidFill>
                            <a:srgbClr val="000000"/>
                          </a:solidFill>
                        </a:defRPr>
                      </a:pPr>
                      <a:r>
                        <a:t>10 Minuten</a:t>
                      </a:r>
                      <a:endParaRPr>
                        <a:latin typeface="Times New Roman"/>
                        <a:ea typeface="Times New Roman"/>
                        <a:cs typeface="Times New Roman"/>
                        <a:sym typeface="Times New Roman"/>
                      </a:endParaRPr>
                    </a:p>
                    <a:p>
                      <a:pPr algn="ctr">
                        <a:defRPr sz="1400" b="0">
                          <a:solidFill>
                            <a:srgbClr val="000000"/>
                          </a:solidFill>
                        </a:defRPr>
                      </a:pPr>
                      <a:r>
                        <a:t>(auf PT 1 </a:t>
                      </a:r>
                      <a:r>
                        <a:rPr u="sng"/>
                        <a:t>oder</a:t>
                      </a:r>
                      <a:r>
                        <a:t>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600" b="0" i="1">
                          <a:solidFill>
                            <a:srgbClr val="000000"/>
                          </a:solidFill>
                        </a:defRPr>
                      </a:pPr>
                      <a:r>
                        <a:t>10 Minuten</a:t>
                      </a:r>
                      <a:endParaRPr>
                        <a:latin typeface="Times New Roman"/>
                        <a:ea typeface="Times New Roman"/>
                        <a:cs typeface="Times New Roman"/>
                        <a:sym typeface="Times New Roman"/>
                      </a:endParaRPr>
                    </a:p>
                    <a:p>
                      <a:pPr algn="ctr">
                        <a:defRPr sz="1400" b="0">
                          <a:solidFill>
                            <a:srgbClr val="000000"/>
                          </a:solidFill>
                        </a:defRPr>
                      </a:pPr>
                      <a:r>
                        <a:t>(auf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600" b="0" i="1">
                          <a:solidFill>
                            <a:srgbClr val="000000"/>
                          </a:solidFill>
                        </a:defRPr>
                      </a:pPr>
                      <a:r>
                        <a:t>10 Minuten</a:t>
                      </a:r>
                      <a:endParaRPr>
                        <a:latin typeface="Times New Roman"/>
                        <a:ea typeface="Times New Roman"/>
                        <a:cs typeface="Times New Roman"/>
                        <a:sym typeface="Times New Roman"/>
                      </a:endParaRPr>
                    </a:p>
                    <a:p>
                      <a:pPr algn="ctr">
                        <a:defRPr sz="1400" b="0">
                          <a:solidFill>
                            <a:srgbClr val="000000"/>
                          </a:solidFill>
                        </a:defRPr>
                      </a:pPr>
                      <a:r>
                        <a:t>(auf PT 1 </a:t>
                      </a:r>
                      <a:r>
                        <a:rPr u="sng"/>
                        <a:t>oder</a:t>
                      </a:r>
                      <a:r>
                        <a:t>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0"/>
                  </a:ext>
                </a:extLst>
              </a:tr>
              <a:tr h="464185">
                <a:tc>
                  <a:txBody>
                    <a:bodyPr/>
                    <a:lstStyle/>
                    <a:p>
                      <a:pPr algn="l">
                        <a:defRPr sz="1600"/>
                      </a:pPr>
                      <a:r>
                        <a:t>zzgl.</a:t>
                      </a:r>
                      <a:r>
                        <a:rPr b="1"/>
                        <a:t> Auswahlzeit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600" i="1"/>
                      </a:pPr>
                      <a:r>
                        <a:t>10 Minuten</a:t>
                      </a:r>
                      <a:endParaRPr>
                        <a:latin typeface="Times New Roman"/>
                        <a:ea typeface="Times New Roman"/>
                        <a:cs typeface="Times New Roman"/>
                        <a:sym typeface="Times New Roman"/>
                      </a:endParaRPr>
                    </a:p>
                    <a:p>
                      <a:pPr algn="ctr">
                        <a:defRPr sz="1400"/>
                      </a:pPr>
                      <a:r>
                        <a:t>(für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600" i="1"/>
                      </a:pPr>
                      <a:r>
                        <a:t>10 Minuten</a:t>
                      </a:r>
                    </a:p>
                    <a:p>
                      <a:pPr algn="ctr">
                        <a:defRPr sz="1400"/>
                      </a:pPr>
                      <a:r>
                        <a:t>(für PT 2)</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keine</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1"/>
                  </a:ext>
                </a:extLst>
              </a:tr>
              <a:tr h="197485">
                <a:tc>
                  <a:txBody>
                    <a:bodyPr/>
                    <a:lstStyle/>
                    <a:p>
                      <a:pPr algn="l">
                        <a:defRPr sz="1800"/>
                      </a:pPr>
                      <a:r>
                        <a:rPr sz="1600" i="1"/>
                        <a:t>max. Prüfungsdauer</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600" i="1"/>
                        <a:t>170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AC090"/>
                    </a:solidFill>
                  </a:tcPr>
                </a:tc>
                <a:tc>
                  <a:txBody>
                    <a:bodyPr/>
                    <a:lstStyle/>
                    <a:p>
                      <a:pPr algn="ctr">
                        <a:defRPr sz="1800"/>
                      </a:pPr>
                      <a:r>
                        <a:rPr sz="1600" i="1"/>
                        <a:t>ca. 140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CD5B5"/>
                    </a:solidFill>
                  </a:tcPr>
                </a:tc>
                <a:tc>
                  <a:txBody>
                    <a:bodyPr/>
                    <a:lstStyle/>
                    <a:p>
                      <a:pPr algn="ctr">
                        <a:defRPr sz="1800"/>
                      </a:pPr>
                      <a:r>
                        <a:rPr sz="1600" i="1"/>
                        <a:t>130 Minuten</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DEADA"/>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Titel 1"/>
          <p:cNvSpPr txBox="1">
            <a:spLocks noGrp="1"/>
          </p:cNvSpPr>
          <p:nvPr>
            <p:ph type="title"/>
          </p:nvPr>
        </p:nvSpPr>
        <p:spPr>
          <a:xfrm>
            <a:off x="457200" y="274638"/>
            <a:ext cx="8229600" cy="994123"/>
          </a:xfrm>
          <a:prstGeom prst="rect">
            <a:avLst/>
          </a:prstGeom>
        </p:spPr>
        <p:txBody>
          <a:bodyPr/>
          <a:lstStyle>
            <a:lvl1pPr>
              <a:defRPr b="1"/>
            </a:lvl1pPr>
          </a:lstStyle>
          <a:p>
            <a:r>
              <a:t>Bearbeitungsdauer</a:t>
            </a:r>
          </a:p>
        </p:txBody>
      </p:sp>
      <p:sp>
        <p:nvSpPr>
          <p:cNvPr id="115" name="Inhaltsplatzhalter 2"/>
          <p:cNvSpPr txBox="1">
            <a:spLocks noGrp="1"/>
          </p:cNvSpPr>
          <p:nvPr>
            <p:ph type="body" idx="1"/>
          </p:nvPr>
        </p:nvSpPr>
        <p:spPr>
          <a:xfrm>
            <a:off x="377223" y="1235050"/>
            <a:ext cx="8229601" cy="4713388"/>
          </a:xfrm>
          <a:prstGeom prst="rect">
            <a:avLst/>
          </a:prstGeom>
        </p:spPr>
        <p:txBody>
          <a:bodyPr/>
          <a:lstStyle/>
          <a:p>
            <a:pPr>
              <a:spcBef>
                <a:spcPts val="400"/>
              </a:spcBef>
              <a:defRPr sz="1800"/>
            </a:pPr>
            <a:endParaRPr/>
          </a:p>
          <a:p>
            <a:pPr>
              <a:spcBef>
                <a:spcPts val="400"/>
              </a:spcBef>
              <a:defRPr sz="1800"/>
            </a:pPr>
            <a:r>
              <a:t>Der 1. Aufgabenteil ist spätestens nach der dafür festgelegten Dauer (in Deutsch und Mathematik ggf. zuzüglich der Bonuszeit von 10 Minuten) abzugeben. </a:t>
            </a:r>
          </a:p>
          <a:p>
            <a:pPr>
              <a:spcBef>
                <a:spcPts val="400"/>
              </a:spcBef>
              <a:defRPr sz="1800"/>
            </a:pPr>
            <a:endParaRPr/>
          </a:p>
          <a:p>
            <a:pPr>
              <a:spcBef>
                <a:spcPts val="400"/>
              </a:spcBef>
              <a:defRPr sz="1800"/>
            </a:pPr>
            <a:r>
              <a:t>Nach der Abgabe des ersten Teils kann sofort mit dem zweiten Aufgabenteil begonnen werden. </a:t>
            </a:r>
          </a:p>
          <a:p>
            <a:pPr>
              <a:spcBef>
                <a:spcPts val="400"/>
              </a:spcBef>
              <a:defRPr sz="1800"/>
            </a:pPr>
            <a:endParaRPr/>
          </a:p>
          <a:p>
            <a:pPr>
              <a:spcBef>
                <a:spcPts val="400"/>
              </a:spcBef>
              <a:defRPr sz="1800"/>
            </a:pPr>
            <a:r>
              <a:t>Wird in den Fächern Deutsch und Mathematik der erste Aufgabenteil früher als in der oben vorgesehenen Zeit abgegeben, steht entsprechend mehr Zeit für die Bearbeitung des zweiten Teils zur Verfügung. </a:t>
            </a:r>
            <a:endParaRPr sz="2000"/>
          </a:p>
          <a:p>
            <a:pPr marL="0" lvl="2" indent="914400">
              <a:spcBef>
                <a:spcPts val="300"/>
              </a:spcBef>
              <a:buSzTx/>
              <a:buNone/>
              <a:tabLst>
                <a:tab pos="1079500" algn="l"/>
                <a:tab pos="1879600" algn="l"/>
                <a:tab pos="2324100" algn="l"/>
              </a:tabLst>
              <a:defRPr sz="1600">
                <a:latin typeface="Lucida Handwriting"/>
                <a:ea typeface="Lucida Handwriting"/>
                <a:cs typeface="Lucida Handwriting"/>
                <a:sym typeface="Lucida Handwriting"/>
              </a:defRPr>
            </a:pPr>
            <a:r>
              <a:t> </a:t>
            </a:r>
          </a:p>
        </p:txBody>
      </p:sp>
      <p:sp>
        <p:nvSpPr>
          <p:cNvPr id="116" name="Foliennummernplatzhalter 4"/>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Titel 1"/>
          <p:cNvSpPr txBox="1">
            <a:spLocks noGrp="1"/>
          </p:cNvSpPr>
          <p:nvPr>
            <p:ph type="title"/>
          </p:nvPr>
        </p:nvSpPr>
        <p:spPr>
          <a:xfrm>
            <a:off x="457200" y="274638"/>
            <a:ext cx="8229600" cy="994123"/>
          </a:xfrm>
          <a:prstGeom prst="rect">
            <a:avLst/>
          </a:prstGeom>
        </p:spPr>
        <p:txBody>
          <a:bodyPr/>
          <a:lstStyle>
            <a:lvl1pPr>
              <a:defRPr b="1"/>
            </a:lvl1pPr>
          </a:lstStyle>
          <a:p>
            <a:r>
              <a:t>Hilfsmittel</a:t>
            </a:r>
          </a:p>
        </p:txBody>
      </p:sp>
      <p:sp>
        <p:nvSpPr>
          <p:cNvPr id="119" name="Inhaltsplatzhalter 2"/>
          <p:cNvSpPr txBox="1">
            <a:spLocks noGrp="1"/>
          </p:cNvSpPr>
          <p:nvPr>
            <p:ph type="body" idx="1"/>
          </p:nvPr>
        </p:nvSpPr>
        <p:spPr>
          <a:xfrm>
            <a:off x="457200" y="1412775"/>
            <a:ext cx="8229600" cy="4713388"/>
          </a:xfrm>
          <a:prstGeom prst="rect">
            <a:avLst/>
          </a:prstGeom>
        </p:spPr>
        <p:txBody>
          <a:bodyPr/>
          <a:lstStyle/>
          <a:p>
            <a:pPr marL="336042" indent="-336042" defTabSz="896111">
              <a:spcBef>
                <a:spcPts val="400"/>
              </a:spcBef>
              <a:defRPr sz="1764"/>
            </a:pPr>
            <a:r>
              <a:t>Im Fach </a:t>
            </a:r>
            <a:r>
              <a:rPr b="1"/>
              <a:t>Deutsch</a:t>
            </a:r>
            <a:r>
              <a:t> werden mehrere Exemplare eines Wörterbuchs zur deutschen Rechtschreibung zur Verfügung gestellt.</a:t>
            </a:r>
          </a:p>
          <a:p>
            <a:pPr marL="336042" indent="-336042" defTabSz="896111">
              <a:spcBef>
                <a:spcPts val="1100"/>
              </a:spcBef>
              <a:defRPr sz="1764"/>
            </a:pPr>
            <a:r>
              <a:t>Wörterbücher für andere Muttersprachen als Deutsch sind in den zentralen Prüfungen nicht zugelassen.</a:t>
            </a:r>
          </a:p>
          <a:p>
            <a:pPr marL="336042" indent="-336042" defTabSz="896111">
              <a:spcBef>
                <a:spcPts val="400"/>
              </a:spcBef>
              <a:defRPr sz="1764"/>
            </a:pPr>
            <a:r>
              <a:t>Im Fach </a:t>
            </a:r>
            <a:r>
              <a:rPr b="1"/>
              <a:t>Englisch</a:t>
            </a:r>
            <a:r>
              <a:t> sind </a:t>
            </a:r>
            <a:r>
              <a:rPr b="1" i="1"/>
              <a:t>keine</a:t>
            </a:r>
            <a:r>
              <a:rPr b="1"/>
              <a:t> Wörterbücher </a:t>
            </a:r>
            <a:r>
              <a:t>zugelassen</a:t>
            </a:r>
          </a:p>
          <a:p>
            <a:pPr marL="336042" indent="-336042" defTabSz="896111">
              <a:lnSpc>
                <a:spcPct val="120000"/>
              </a:lnSpc>
              <a:spcBef>
                <a:spcPts val="300"/>
              </a:spcBef>
              <a:defRPr sz="1666"/>
            </a:pPr>
            <a:r>
              <a:t>Im Fach </a:t>
            </a:r>
            <a:r>
              <a:rPr b="1"/>
              <a:t>Mathematik</a:t>
            </a:r>
            <a:r>
              <a:t> sind im ersten Prüfungsteil lediglich die Hilfsmittel Zirkel und Geodreieck zugelassen. Im zweiten Prüfungsteil sind die Hilfsmittel Zirkel und Geodreieck, eine handelsübliche oder die vom Ministerium im Internet bereitgestellte Formelsammlung sowie Taschenrechner zugelassen. Alle Hilfsmittel müssen im Unterricht eingeführt und regelmäßig verwendet worden sein.</a:t>
            </a:r>
          </a:p>
          <a:p>
            <a:pPr marL="336042" indent="-336042" defTabSz="896111">
              <a:lnSpc>
                <a:spcPct val="120000"/>
              </a:lnSpc>
              <a:spcBef>
                <a:spcPts val="300"/>
              </a:spcBef>
              <a:defRPr sz="1666"/>
            </a:pPr>
            <a:endParaRPr/>
          </a:p>
          <a:p>
            <a:pPr marL="336042" indent="-336042" defTabSz="896111">
              <a:lnSpc>
                <a:spcPct val="120000"/>
              </a:lnSpc>
              <a:spcBef>
                <a:spcPts val="300"/>
              </a:spcBef>
              <a:defRPr sz="1666"/>
            </a:pPr>
            <a:r>
              <a:t>Bedient sich ein Prüfling während der Bearbeitungszeit </a:t>
            </a:r>
            <a:r>
              <a:rPr b="1"/>
              <a:t>unerlaubter Hilfsmittel</a:t>
            </a:r>
            <a:r>
              <a:t>, so wird dies als </a:t>
            </a:r>
            <a:r>
              <a:rPr b="1"/>
              <a:t>Täuschungsversuch</a:t>
            </a:r>
            <a:r>
              <a:t> gewertet (APO-SI §36), z.B. Nutzung oder Mitführen elektronischer Kommunikationsmittel oder Geräte zur Datenspeicherung (Mobiltelefone, MP-3-Player, Smartwatch, Kopfhörer).</a:t>
            </a:r>
          </a:p>
        </p:txBody>
      </p:sp>
      <p:sp>
        <p:nvSpPr>
          <p:cNvPr id="120" name="Foliennummernplatzhalter 4"/>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Titel 5"/>
          <p:cNvSpPr txBox="1">
            <a:spLocks noGrp="1"/>
          </p:cNvSpPr>
          <p:nvPr>
            <p:ph type="title"/>
          </p:nvPr>
        </p:nvSpPr>
        <p:spPr>
          <a:xfrm>
            <a:off x="755576" y="2492896"/>
            <a:ext cx="7772401" cy="2592289"/>
          </a:xfrm>
          <a:prstGeom prst="rect">
            <a:avLst/>
          </a:prstGeom>
        </p:spPr>
        <p:txBody>
          <a:bodyPr/>
          <a:lstStyle/>
          <a:p>
            <a:pPr>
              <a:defRPr sz="4400"/>
            </a:pPr>
            <a:r>
              <a:t>  Notenfindung</a:t>
            </a:r>
            <a:br/>
            <a:r>
              <a:rPr sz="2700" cap="none"/>
              <a:t>Vornote</a:t>
            </a:r>
            <a:br>
              <a:rPr sz="2700" cap="none"/>
            </a:br>
            <a:r>
              <a:rPr sz="2700" cap="none"/>
              <a:t>Prüfungsnote</a:t>
            </a:r>
            <a:br>
              <a:rPr sz="2700" cap="none"/>
            </a:br>
            <a:r>
              <a:rPr sz="2700" cap="none"/>
              <a:t>Mündliche Prüfung </a:t>
            </a:r>
            <a:br>
              <a:rPr sz="2700" cap="none"/>
            </a:br>
            <a:r>
              <a:rPr sz="2700" cap="none"/>
              <a:t> Festlegung der Abschlussnote</a:t>
            </a:r>
          </a:p>
        </p:txBody>
      </p:sp>
      <p:sp>
        <p:nvSpPr>
          <p:cNvPr id="123" name="Foliennummernplatzhalter 2"/>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Foliennummer"/>
          <p:cNvSpPr txBox="1">
            <a:spLocks noGrp="1"/>
          </p:cNvSpPr>
          <p:nvPr>
            <p:ph type="sldNum" sz="quarter" idx="2"/>
          </p:nvPr>
        </p:nvSpPr>
        <p:spPr>
          <a:xfrm>
            <a:off x="8505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126" name="ZP 10 Noten.jpg" descr="ZP 10 Noten.jpg"/>
          <p:cNvPicPr>
            <a:picLocks noChangeAspect="1"/>
          </p:cNvPicPr>
          <p:nvPr/>
        </p:nvPicPr>
        <p:blipFill>
          <a:blip r:embed="rId2"/>
          <a:stretch>
            <a:fillRect/>
          </a:stretch>
        </p:blipFill>
        <p:spPr>
          <a:xfrm>
            <a:off x="-193477" y="538607"/>
            <a:ext cx="9144001" cy="578078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Larissa">
  <a:themeElements>
    <a:clrScheme name="Lariss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arissa">
      <a:majorFont>
        <a:latin typeface="Calibri"/>
        <a:ea typeface="Calibri"/>
        <a:cs typeface="Calibri"/>
      </a:majorFont>
      <a:minorFont>
        <a:latin typeface="Helvetica"/>
        <a:ea typeface="Helvetica"/>
        <a:cs typeface="Helvetic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arissa">
  <a:themeElements>
    <a:clrScheme name="Lariss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arissa">
      <a:majorFont>
        <a:latin typeface="Calibri"/>
        <a:ea typeface="Calibri"/>
        <a:cs typeface="Calibri"/>
      </a:majorFont>
      <a:minorFont>
        <a:latin typeface="Helvetica"/>
        <a:ea typeface="Helvetica"/>
        <a:cs typeface="Helvetic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Bildschirmpräsentation (4:3)</PresentationFormat>
  <Slides>21</Slides>
  <Notes>0</Notes>
  <HiddenSlides>0</HiddenSlide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vt:lpstr>
      <vt:lpstr> ZENTRALE PRÜFUNGEN 10  2024 /2025</vt:lpstr>
      <vt:lpstr>Abschlüsse und ZP 10</vt:lpstr>
      <vt:lpstr>  Hinweise zur Durchführung der Prüfungen</vt:lpstr>
      <vt:lpstr>Schriftliche Prüfungen Termine 2024 /2025</vt:lpstr>
      <vt:lpstr>Bearbeitungsdauer GYM Gymnasiale Differenzierung</vt:lpstr>
      <vt:lpstr>Bearbeitungsdauer</vt:lpstr>
      <vt:lpstr>Hilfsmittel</vt:lpstr>
      <vt:lpstr>  Notenfindung Vornote Prüfungsnote Mündliche Prüfung   Festlegung der Abschlussnote</vt:lpstr>
      <vt:lpstr>PowerPoint-Präsentation</vt:lpstr>
      <vt:lpstr>Vornote</vt:lpstr>
      <vt:lpstr>Prüfungsnote</vt:lpstr>
      <vt:lpstr>PowerPoint-Präsentation</vt:lpstr>
      <vt:lpstr>Mündliche Abweichungsprüfungen</vt:lpstr>
      <vt:lpstr>Mündliche Abweichungsprüfungen Freiwillige und verpflichtende Teilnahme</vt:lpstr>
      <vt:lpstr>Mündliche Abweichungsprüfungen Termine</vt:lpstr>
      <vt:lpstr>Mündliche Abweichungsprüfungen Prüfungsaufgaben und Vorbereitungszeit</vt:lpstr>
      <vt:lpstr>Festlegung der Abschlussnote nach einer mündlichen Abweichungsprüfung</vt:lpstr>
      <vt:lpstr>Aktuelles zur ZP10 </vt:lpstr>
      <vt:lpstr>Übungsmaterialien</vt:lpstr>
      <vt:lpstr>Gewährung von Nachteilsausgleichen in den ZP10</vt:lpstr>
      <vt:lpstr>Das Mittelstufenteam wünscht    Gutes Gelingen &amp; Erfolg bei den Zentralen Prüfungen 10  2024/2025!   C. Gligor-Hoffacker &amp; M. Schmitt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ZENTRALE PRÜFUNGEN 10  2024 /2025</dc:title>
  <cp:lastModifiedBy>Jakob Ernst</cp:lastModifiedBy>
  <cp:revision>2</cp:revision>
  <dcterms:modified xsi:type="dcterms:W3CDTF">2024-09-10T14:28:45Z</dcterms:modified>
</cp:coreProperties>
</file>